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3" r:id="rId1"/>
  </p:sldMasterIdLst>
  <p:notesMasterIdLst>
    <p:notesMasterId r:id="rId49"/>
  </p:notesMasterIdLst>
  <p:sldIdLst>
    <p:sldId id="256" r:id="rId2"/>
    <p:sldId id="301" r:id="rId3"/>
    <p:sldId id="302" r:id="rId4"/>
    <p:sldId id="303" r:id="rId5"/>
    <p:sldId id="304" r:id="rId6"/>
    <p:sldId id="313" r:id="rId7"/>
    <p:sldId id="260" r:id="rId8"/>
    <p:sldId id="261" r:id="rId9"/>
    <p:sldId id="311" r:id="rId10"/>
    <p:sldId id="312" r:id="rId11"/>
    <p:sldId id="314" r:id="rId12"/>
    <p:sldId id="315" r:id="rId13"/>
    <p:sldId id="263" r:id="rId14"/>
    <p:sldId id="306" r:id="rId15"/>
    <p:sldId id="264" r:id="rId16"/>
    <p:sldId id="265" r:id="rId17"/>
    <p:sldId id="266" r:id="rId18"/>
    <p:sldId id="267" r:id="rId19"/>
    <p:sldId id="269" r:id="rId20"/>
    <p:sldId id="272" r:id="rId21"/>
    <p:sldId id="307" r:id="rId22"/>
    <p:sldId id="316" r:id="rId23"/>
    <p:sldId id="268" r:id="rId24"/>
    <p:sldId id="308" r:id="rId25"/>
    <p:sldId id="309" r:id="rId26"/>
    <p:sldId id="310" r:id="rId27"/>
    <p:sldId id="273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5" r:id="rId43"/>
    <p:sldId id="296" r:id="rId44"/>
    <p:sldId id="297" r:id="rId45"/>
    <p:sldId id="299" r:id="rId46"/>
    <p:sldId id="305" r:id="rId47"/>
    <p:sldId id="300" r:id="rId48"/>
  </p:sldIdLst>
  <p:sldSz cx="9144000" cy="5143500" type="screen16x9"/>
  <p:notesSz cx="6858000" cy="9144000"/>
  <p:embeddedFontLst>
    <p:embeddedFont>
      <p:font typeface="Arial Narrow" panose="020B0604020202020204" pitchFamily="34" charset="0"/>
      <p:regular r:id="rId50"/>
      <p:bold r:id="rId51"/>
      <p:italic r:id="rId52"/>
      <p:boldItalic r:id="rId53"/>
    </p:embeddedFont>
    <p:embeddedFont>
      <p:font typeface="Calibri" panose="020F0502020204030204" pitchFamily="34" charset="0"/>
      <p:regular r:id="rId54"/>
      <p:bold r:id="rId55"/>
      <p:italic r:id="rId56"/>
      <p:boldItalic r:id="rId57"/>
    </p:embeddedFont>
    <p:embeddedFont>
      <p:font typeface="Cambria Math" panose="02040503050406030204" pitchFamily="18" charset="0"/>
      <p:regular r:id="rId58"/>
    </p:embeddedFont>
    <p:embeddedFont>
      <p:font typeface="Franklin Gothic Book" panose="020B0503020102020204" pitchFamily="34" charset="0"/>
      <p:regular r:id="rId59"/>
      <p:italic r:id="rId60"/>
    </p:embeddedFont>
    <p:embeddedFont>
      <p:font typeface="Karla" pitchFamily="2" charset="77"/>
      <p:regular r:id="rId61"/>
      <p:bold r:id="rId62"/>
      <p:italic r:id="rId63"/>
      <p:boldItalic r:id="rId64"/>
    </p:embeddedFont>
    <p:embeddedFont>
      <p:font typeface="Lato" panose="020F0502020204030203" pitchFamily="34" charset="0"/>
      <p:regular r:id="rId65"/>
      <p:bold r:id="rId66"/>
      <p:italic r:id="rId67"/>
      <p:boldItalic r:id="rId68"/>
    </p:embeddedFont>
    <p:embeddedFont>
      <p:font typeface="Raleway" pitchFamily="2" charset="77"/>
      <p:regular r:id="rId69"/>
      <p:bold r:id="rId70"/>
      <p:italic r:id="rId71"/>
      <p:boldItalic r:id="rId72"/>
    </p:embeddedFont>
  </p:embeddedFontLst>
  <p:defaultTextStyle>
    <a:defPPr>
      <a:defRPr lang="en-CH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942"/>
    <p:restoredTop sz="94719"/>
  </p:normalViewPr>
  <p:slideViewPr>
    <p:cSldViewPr snapToGrid="0">
      <p:cViewPr varScale="1">
        <p:scale>
          <a:sx n="193" d="100"/>
          <a:sy n="193" d="100"/>
        </p:scale>
        <p:origin x="632" y="19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14.fntdata"/><Relationship Id="rId68" Type="http://schemas.openxmlformats.org/officeDocument/2006/relationships/font" Target="fonts/font19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4.fntdata"/><Relationship Id="rId58" Type="http://schemas.openxmlformats.org/officeDocument/2006/relationships/font" Target="fonts/font9.fntdata"/><Relationship Id="rId66" Type="http://schemas.openxmlformats.org/officeDocument/2006/relationships/font" Target="fonts/font17.fntdata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font" Target="fonts/font12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7.fntdata"/><Relationship Id="rId64" Type="http://schemas.openxmlformats.org/officeDocument/2006/relationships/font" Target="fonts/font15.fntdata"/><Relationship Id="rId69" Type="http://schemas.openxmlformats.org/officeDocument/2006/relationships/font" Target="fonts/font20.fntdata"/><Relationship Id="rId8" Type="http://schemas.openxmlformats.org/officeDocument/2006/relationships/slide" Target="slides/slide7.xml"/><Relationship Id="rId51" Type="http://schemas.openxmlformats.org/officeDocument/2006/relationships/font" Target="fonts/font2.fntdata"/><Relationship Id="rId72" Type="http://schemas.openxmlformats.org/officeDocument/2006/relationships/font" Target="fonts/font23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0.fntdata"/><Relationship Id="rId67" Type="http://schemas.openxmlformats.org/officeDocument/2006/relationships/font" Target="fonts/font18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5.fntdata"/><Relationship Id="rId62" Type="http://schemas.openxmlformats.org/officeDocument/2006/relationships/font" Target="fonts/font13.fntdata"/><Relationship Id="rId70" Type="http://schemas.openxmlformats.org/officeDocument/2006/relationships/font" Target="fonts/font21.fntdata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57" Type="http://schemas.openxmlformats.org/officeDocument/2006/relationships/font" Target="fonts/font8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3.fntdata"/><Relationship Id="rId60" Type="http://schemas.openxmlformats.org/officeDocument/2006/relationships/font" Target="fonts/font11.fntdata"/><Relationship Id="rId65" Type="http://schemas.openxmlformats.org/officeDocument/2006/relationships/font" Target="fonts/font16.fntdata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font" Target="fonts/font1.fntdata"/><Relationship Id="rId55" Type="http://schemas.openxmlformats.org/officeDocument/2006/relationships/font" Target="fonts/font6.fntdata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font" Target="fonts/font2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763fa506f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763fa506f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6dd3852867_0_4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6dd3852867_0_4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76452e3b13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76452e3b13_0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6dd3852867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6dd3852867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6dd3852867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6dd3852867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6dd3852867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6dd3852867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6dd3852867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6dd3852867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6dd3852867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6dd3852867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6dd3852867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6dd3852867_0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6dd3852867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6dd3852867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6dd3852867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6dd3852867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76452e3b1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76452e3b13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6dd3852867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6dd3852867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6dd3852867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6dd3852867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6dd3852867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6dd3852867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6dd3852867_0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6dd3852867_0_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6dd3852867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6dd3852867_0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6dd3852867_0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6dd3852867_0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6dd3852867_0_1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6dd3852867_0_1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6dd3852867_0_1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6dd3852867_0_1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6dd3852867_0_2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6dd3852867_0_2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6dd3852867_0_5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6dd3852867_0_5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76452e3b13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76452e3b13_0_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6dd3852867_0_5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6dd3852867_0_5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6dd3852867_0_5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6dd3852867_0_5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76452e3b13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76452e3b13_0_2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6dd3852867_0_5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6dd3852867_0_5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76452e3b13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76452e3b13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76452e3b13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76452e3b13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76452e3b13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76452e3b13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6dd385286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6dd385286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4C3447-B0F6-F0D5-7653-F27C2504EA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139723-5E46-2E1A-5D27-B64D1C6218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210E08-A48A-AB28-ECB1-03B6AA7C10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FCE59-ED68-1145-BEA5-66C22E95295E}" type="datetimeFigureOut">
              <a:t>15.08.22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B726A2-6ADD-A115-D781-B4207DBFBB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30DA7E-4E26-BE86-CE14-5AF9FE4A8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786308263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F8A8BC-7271-F02F-276C-00C6F0027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021AF4F-9DD0-37B4-6315-56EA12B670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0AAC8D-DAB8-E0CF-3D96-01880C7BB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FCE59-ED68-1145-BEA5-66C22E95295E}" type="datetimeFigureOut">
              <a:t>15.08.22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20D502-1103-6C64-C5D1-8C17B17279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B2EB52-1705-E5BC-C1D5-2901AFA92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19344445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F9279FD-8BFA-E047-47E0-0FEB5975CB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34073D-B3D3-6B38-C8AF-2365CBEB92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C319FD-76FB-ACFB-7E25-3B7E8321A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FCE59-ED68-1145-BEA5-66C22E95295E}" type="datetimeFigureOut">
              <a:t>15.08.22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32E4A3-8F7F-75EC-FA98-68597E6990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C2F659-5AE3-A70C-86EA-BED6180FA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14136768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377081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0">
  <p:cSld name="Title Only 0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5"/>
          <p:cNvSpPr txBox="1">
            <a:spLocks noGrp="1"/>
          </p:cNvSpPr>
          <p:nvPr>
            <p:ph type="title"/>
          </p:nvPr>
        </p:nvSpPr>
        <p:spPr>
          <a:xfrm>
            <a:off x="375223" y="266614"/>
            <a:ext cx="7567500" cy="2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500" tIns="41500" rIns="41500" bIns="415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600"/>
              <a:buFont typeface="Karla"/>
              <a:buNone/>
              <a:defRPr sz="1900" b="1" i="0" u="none" strike="noStrike" cap="non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600"/>
              <a:buFont typeface="Karla"/>
              <a:buNone/>
              <a:defRPr sz="1900" b="1" i="0" u="none" strike="noStrike" cap="non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600"/>
              <a:buFont typeface="Karla"/>
              <a:buNone/>
              <a:defRPr sz="1900" b="1" i="0" u="none" strike="noStrike" cap="non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600"/>
              <a:buFont typeface="Karla"/>
              <a:buNone/>
              <a:defRPr sz="1900" b="1" i="0" u="none" strike="noStrike" cap="non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600"/>
              <a:buFont typeface="Karla"/>
              <a:buNone/>
              <a:defRPr sz="1900" b="1" i="0" u="none" strike="noStrike" cap="non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600"/>
              <a:buFont typeface="Karla"/>
              <a:buNone/>
              <a:defRPr sz="1900" b="1" i="0" u="none" strike="noStrike" cap="non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600"/>
              <a:buFont typeface="Karla"/>
              <a:buNone/>
              <a:defRPr sz="1900" b="1" i="0" u="none" strike="noStrike" cap="non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600"/>
              <a:buFont typeface="Karla"/>
              <a:buNone/>
              <a:defRPr sz="1900" b="1" i="0" u="none" strike="noStrike" cap="non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600"/>
              <a:buFont typeface="Karla"/>
              <a:buNone/>
              <a:defRPr sz="1900" b="1" i="0" u="none" strike="noStrike" cap="non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endParaRPr/>
          </a:p>
        </p:txBody>
      </p:sp>
      <p:sp>
        <p:nvSpPr>
          <p:cNvPr id="117" name="Google Shape;117;p15"/>
          <p:cNvSpPr txBox="1">
            <a:spLocks noGrp="1"/>
          </p:cNvSpPr>
          <p:nvPr>
            <p:ph type="sldNum" idx="12"/>
          </p:nvPr>
        </p:nvSpPr>
        <p:spPr>
          <a:xfrm>
            <a:off x="8686423" y="4918793"/>
            <a:ext cx="185700" cy="1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50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000"/>
              <a:buFont typeface="Karla"/>
              <a:buNone/>
              <a:defRPr sz="1000" b="1" i="0" u="none" strike="noStrike" cap="non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1pPr>
            <a:lvl2pPr marL="0" marR="0" lvl="1" indent="50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000"/>
              <a:buFont typeface="Karla"/>
              <a:buNone/>
              <a:defRPr sz="1000" b="1" i="0" u="none" strike="noStrike" cap="non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2pPr>
            <a:lvl3pPr marL="0" marR="0" lvl="2" indent="50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000"/>
              <a:buFont typeface="Karla"/>
              <a:buNone/>
              <a:defRPr sz="1000" b="1" i="0" u="none" strike="noStrike" cap="non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3pPr>
            <a:lvl4pPr marL="0" marR="0" lvl="3" indent="50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000"/>
              <a:buFont typeface="Karla"/>
              <a:buNone/>
              <a:defRPr sz="1000" b="1" i="0" u="none" strike="noStrike" cap="non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4pPr>
            <a:lvl5pPr marL="0" marR="0" lvl="4" indent="50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000"/>
              <a:buFont typeface="Karla"/>
              <a:buNone/>
              <a:defRPr sz="1000" b="1" i="0" u="none" strike="noStrike" cap="non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5pPr>
            <a:lvl6pPr marL="0" marR="0" lvl="5" indent="50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000"/>
              <a:buFont typeface="Karla"/>
              <a:buNone/>
              <a:defRPr sz="1000" b="1" i="0" u="none" strike="noStrike" cap="non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000"/>
              <a:buFont typeface="Karla"/>
              <a:buNone/>
              <a:defRPr sz="1000" b="1" i="0" u="none" strike="noStrike" cap="non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000"/>
              <a:buFont typeface="Karla"/>
              <a:buNone/>
              <a:defRPr sz="1000" b="1" i="0" u="none" strike="noStrike" cap="non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8pPr>
            <a:lvl9pPr marL="0" marR="0" lvl="8" indent="50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000"/>
              <a:buFont typeface="Karla"/>
              <a:buNone/>
              <a:defRPr sz="1000" b="1" i="0" u="none" strike="noStrike" cap="non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pPr marL="0" lvl="0" indent="5080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804107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305016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B08CA-B4A0-7774-F40D-9999D0BCA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9A3CBF-5145-B96A-0D4D-E698F2C364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612BF4-37BB-7B06-7673-A0A29C1E8B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FCE59-ED68-1145-BEA5-66C22E95295E}" type="datetimeFigureOut">
              <a:t>15.08.22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26B9BE-49D0-9F8E-C0C0-F69AB72B06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06DBB6-A2BC-DAB6-AF82-A6B0B9F08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53060257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1A038-13FC-14CD-564F-22E956AD2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3A331A-86A1-3AB5-07D7-351950D653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0B7967-8998-30AA-B036-E8BCC69C19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FCE59-ED68-1145-BEA5-66C22E95295E}" type="datetimeFigureOut">
              <a:t>15.08.22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5C0E01-5D61-5557-19B3-D5C3B19BF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40025B-44E7-2741-7EB6-FD1979661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222631827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351330-7233-03DE-14BD-C0B391535F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F3E178-890D-148C-159B-A4AA099AD2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8FE0E4-4AE6-9597-2501-9902E5F53F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E98D6E-6128-A60B-3C84-B4716F9B5C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FCE59-ED68-1145-BEA5-66C22E95295E}" type="datetimeFigureOut">
              <a:t>15.08.22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610A78-41E8-7365-2272-B0C9D98F6F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AF1D7B-8382-5466-58E8-B0B9BCE24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800708945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7999F-ABBD-A26F-443F-3956CDB52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5532F9-5012-0CEF-B164-6766E67453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4E1153-5C16-24DE-1CD2-BDBC86AFA0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3E2454-B65C-6898-F2D6-1180B0D0B2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379F4E5-D3D8-D6F7-0C38-A494749642D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0AA1123-7B3F-7592-F417-C552122FB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FCE59-ED68-1145-BEA5-66C22E95295E}" type="datetimeFigureOut">
              <a:t>15.08.22</a:t>
            </a:fld>
            <a:endParaRPr lang="en-C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EFDA411-A721-3E9B-E705-C1AE96FF18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E040E71-C48F-578D-2D0A-6433389F2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814663872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BC4FA-75E1-59FF-8767-009C3DA87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5FD68C8-A5E7-2861-6722-BCA4B1C972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FCE59-ED68-1145-BEA5-66C22E95295E}" type="datetimeFigureOut">
              <a:t>15.08.22</a:t>
            </a:fld>
            <a:endParaRPr lang="en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D02712-3074-00D0-68F8-943183F299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5FD2C2-D499-48CE-AC1B-90B9B0F0A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32521219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F07CD8A-6DD1-DA9E-8CA3-CB69EE5F20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FCE59-ED68-1145-BEA5-66C22E95295E}" type="datetimeFigureOut">
              <a:t>15.08.22</a:t>
            </a:fld>
            <a:endParaRPr lang="en-C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84DE98A-E748-8D99-B7B8-E76635C831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C2F601-1072-D7E4-7FE9-446DD655D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2487685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03384-76F9-FEDA-BED1-4B94693848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7336B6-D1C6-09F5-0B08-F3C3706BC1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293C86-F587-44DB-34E7-2685C3F997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82A5A8-643B-07C3-4213-15DD674EA4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FCE59-ED68-1145-BEA5-66C22E95295E}" type="datetimeFigureOut">
              <a:t>15.08.22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2B686B-38AB-087F-C952-289E41D872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0E64ED-5080-5F3E-7124-C97B03E97B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62954381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339780-0E79-C392-3C93-EE87DB314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9322BAA-DC96-87FA-9ADC-DBC8D5CAE13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4FD41F-E20F-BAB2-36E2-93F9AE2595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61D1C2-3802-70C1-FDF9-009ACA370D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FCE59-ED68-1145-BEA5-66C22E95295E}" type="datetimeFigureOut">
              <a:t>15.08.22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9F4547-B40B-B61E-8BB4-57D5098A74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01357B-44EE-2B18-3D00-D14BEA14B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157491241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F8B44EA-2FE7-BEC3-614F-B5EE3CF55B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CC288E-6383-BDE1-9067-4994D727C0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FF8E38-701F-2151-343D-205275F687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0" i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383FCE59-ED68-1145-BEA5-66C22E95295E}" type="datetimeFigureOut">
              <a:rPr lang="en-CH"/>
              <a:pPr/>
              <a:t>15.08.22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705E1F-73B2-5B80-A5F2-A282442495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0" i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9C31D7-966E-973F-D5CC-573AC84CB6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0" i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00000000-1234-1234-1234-123412341234}" type="slidenum">
              <a:rPr lang="en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8822134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  <p:sldLayoutId id="2147483677" r:id="rId14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b="0" i="0" kern="1200">
          <a:solidFill>
            <a:schemeClr val="tx1"/>
          </a:solidFill>
          <a:latin typeface="Arial" panose="020B0604020202020204" pitchFamily="34" charset="0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H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://www.deepideas.net/deep-learning-from-scratch-i-computational-graphs/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8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emf"/><Relationship Id="rId4" Type="http://schemas.openxmlformats.org/officeDocument/2006/relationships/image" Target="../media/image45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emf"/><Relationship Id="rId4" Type="http://schemas.openxmlformats.org/officeDocument/2006/relationships/image" Target="../media/image45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enfrederickson.com/numerical-optimization/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machinelearningmastery.com/dropout-for-regularizing-deep-neural-networks/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0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hyperlink" Target="https://playground.tensorflow.org/" TargetMode="Externa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40;p18">
            <a:extLst>
              <a:ext uri="{FF2B5EF4-FFF2-40B4-BE49-F238E27FC236}">
                <a16:creationId xmlns:a16="http://schemas.microsoft.com/office/drawing/2014/main" id="{7F5A3122-3E3A-CD45-6D2C-F293F7210016}"/>
              </a:ext>
            </a:extLst>
          </p:cNvPr>
          <p:cNvSpPr txBox="1">
            <a:spLocks/>
          </p:cNvSpPr>
          <p:nvPr/>
        </p:nvSpPr>
        <p:spPr>
          <a:xfrm>
            <a:off x="727950" y="1053548"/>
            <a:ext cx="7688100" cy="1274135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GB" sz="3500">
                <a:latin typeface="Arial" panose="020B0604020202020204" pitchFamily="34" charset="0"/>
              </a:rPr>
              <a:t>Neural Networks Introduction</a:t>
            </a:r>
            <a:br>
              <a:rPr lang="en-GB" sz="3500">
                <a:latin typeface="Arial" panose="020B0604020202020204" pitchFamily="34" charset="0"/>
              </a:rPr>
            </a:br>
            <a:r>
              <a:rPr lang="en-GB" sz="3500">
                <a:latin typeface="Arial" panose="020B0604020202020204" pitchFamily="34" charset="0"/>
              </a:rPr>
              <a:t>@DETERMINED 2022 Workshop</a:t>
            </a:r>
          </a:p>
        </p:txBody>
      </p:sp>
      <p:sp>
        <p:nvSpPr>
          <p:cNvPr id="5" name="Google Shape;141;p18">
            <a:extLst>
              <a:ext uri="{FF2B5EF4-FFF2-40B4-BE49-F238E27FC236}">
                <a16:creationId xmlns:a16="http://schemas.microsoft.com/office/drawing/2014/main" id="{483CA9A4-68E8-EA01-231B-927598F3571C}"/>
              </a:ext>
            </a:extLst>
          </p:cNvPr>
          <p:cNvSpPr txBox="1">
            <a:spLocks/>
          </p:cNvSpPr>
          <p:nvPr/>
        </p:nvSpPr>
        <p:spPr>
          <a:xfrm>
            <a:off x="727950" y="3950879"/>
            <a:ext cx="7688100" cy="9795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GB" sz="2200">
                <a:latin typeface="Arial" panose="020B0604020202020204" pitchFamily="34" charset="0"/>
              </a:rPr>
              <a:t>Dr. U. Michelucci (TOELT)</a:t>
            </a:r>
          </a:p>
        </p:txBody>
      </p:sp>
      <p:pic>
        <p:nvPicPr>
          <p:cNvPr id="6" name="Picture 5" descr="Icon&#10;&#10;Description automatically generated with low confidence">
            <a:extLst>
              <a:ext uri="{FF2B5EF4-FFF2-40B4-BE49-F238E27FC236}">
                <a16:creationId xmlns:a16="http://schemas.microsoft.com/office/drawing/2014/main" id="{C9C9FA5F-9009-AE74-7789-7AE4C150D5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8038"/>
            <a:ext cx="775252" cy="7752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D2B4615-E73C-8913-87E1-98ED1A56A3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7026" y="127396"/>
            <a:ext cx="2000250" cy="17145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E81BA61-A64D-9FC5-26F7-3F1003DF930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75292" y="97684"/>
                <a:ext cx="7886700" cy="627435"/>
              </a:xfrm>
            </p:spPr>
            <p:txBody>
              <a:bodyPr/>
              <a:lstStyle/>
              <a:p>
                <a:r>
                  <a:rPr lang="en-CH"/>
                  <a:t>Activation Functions (</a:t>
                </a:r>
                <a14:m>
                  <m:oMath xmlns:m="http://schemas.openxmlformats.org/officeDocument/2006/math">
                    <m:r>
                      <a:rPr lang="de-CH" b="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de-CH" b="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de-CH" b="0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de-CH" b="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CH"/>
                  <a:t>)</a:t>
                </a:r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E81BA61-A64D-9FC5-26F7-3F1003DF930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75292" y="97684"/>
                <a:ext cx="7886700" cy="627435"/>
              </a:xfrm>
              <a:blipFill>
                <a:blip r:embed="rId2"/>
                <a:stretch>
                  <a:fillRect l="-2087" t="-13725" b="-27451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481D203D-D5FE-EC53-0783-04FA6498DE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512" y="1523579"/>
            <a:ext cx="3900396" cy="28352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6213E21-927C-8F18-FEA2-3527AEF8B6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2185" y="4103274"/>
            <a:ext cx="2921000" cy="9271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DAE8669-CBD8-6D34-6003-FCA15C22D7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7172" y="4358837"/>
            <a:ext cx="2159000" cy="622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4D3E4DD-FA73-0235-5BB5-FB1030B26D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0" y="1460117"/>
            <a:ext cx="3947731" cy="283525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7FD5A72-94A6-055A-2592-8608AF066F6B}"/>
              </a:ext>
            </a:extLst>
          </p:cNvPr>
          <p:cNvSpPr txBox="1"/>
          <p:nvPr/>
        </p:nvSpPr>
        <p:spPr>
          <a:xfrm>
            <a:off x="2011515" y="1090785"/>
            <a:ext cx="910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/>
              <a:t>Identity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5EF7CAB-C3B2-28DD-2BE3-FA0705C79632}"/>
              </a:ext>
            </a:extLst>
          </p:cNvPr>
          <p:cNvSpPr txBox="1"/>
          <p:nvPr/>
        </p:nvSpPr>
        <p:spPr>
          <a:xfrm>
            <a:off x="6397817" y="1154247"/>
            <a:ext cx="93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/>
              <a:t>Sigmoid</a:t>
            </a:r>
          </a:p>
        </p:txBody>
      </p:sp>
    </p:spTree>
    <p:extLst>
      <p:ext uri="{BB962C8B-B14F-4D97-AF65-F5344CB8AC3E}">
        <p14:creationId xmlns:p14="http://schemas.microsoft.com/office/powerpoint/2010/main" val="10230950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E81BA61-A64D-9FC5-26F7-3F1003DF930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75292" y="97684"/>
                <a:ext cx="7886700" cy="627435"/>
              </a:xfrm>
            </p:spPr>
            <p:txBody>
              <a:bodyPr/>
              <a:lstStyle/>
              <a:p>
                <a:r>
                  <a:rPr lang="en-CH"/>
                  <a:t>Activation Functions (</a:t>
                </a:r>
                <a14:m>
                  <m:oMath xmlns:m="http://schemas.openxmlformats.org/officeDocument/2006/math">
                    <m:r>
                      <a:rPr lang="de-CH" b="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de-CH" b="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de-CH" b="0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de-CH" b="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CH"/>
                  <a:t>)</a:t>
                </a:r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E81BA61-A64D-9FC5-26F7-3F1003DF930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75292" y="97684"/>
                <a:ext cx="7886700" cy="627435"/>
              </a:xfrm>
              <a:blipFill>
                <a:blip r:embed="rId2"/>
                <a:stretch>
                  <a:fillRect l="-2087" t="-13725" b="-27451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17FD5A72-94A6-055A-2592-8608AF066F6B}"/>
              </a:ext>
            </a:extLst>
          </p:cNvPr>
          <p:cNvSpPr txBox="1"/>
          <p:nvPr/>
        </p:nvSpPr>
        <p:spPr>
          <a:xfrm>
            <a:off x="1607680" y="1154247"/>
            <a:ext cx="19964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/>
              <a:t>Hyperbolic Tangent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5EF7CAB-C3B2-28DD-2BE3-FA0705C79632}"/>
              </a:ext>
            </a:extLst>
          </p:cNvPr>
          <p:cNvSpPr txBox="1"/>
          <p:nvPr/>
        </p:nvSpPr>
        <p:spPr>
          <a:xfrm>
            <a:off x="5102540" y="1154246"/>
            <a:ext cx="2763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/>
              <a:t>ReLU (Rectified Linear Unit)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F3E7FAB-52AC-9E35-9FC2-3F82C60D68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1781" y="4418251"/>
            <a:ext cx="1888243" cy="6121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0CD8E72-CF6E-251C-9306-BC14A91826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254" y="1581725"/>
            <a:ext cx="3823200" cy="271491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FA582E3-CB0E-2E5E-EFC3-D218DCF191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28693" y="4416984"/>
            <a:ext cx="2311400" cy="5461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EFEF466-3A26-EEC0-8A2E-953BB5ABA2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0" y="1660349"/>
            <a:ext cx="3449023" cy="2619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150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E81BA61-A64D-9FC5-26F7-3F1003DF930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75292" y="97684"/>
                <a:ext cx="7886700" cy="627435"/>
              </a:xfrm>
            </p:spPr>
            <p:txBody>
              <a:bodyPr/>
              <a:lstStyle/>
              <a:p>
                <a:r>
                  <a:rPr lang="en-CH"/>
                  <a:t>Activation Functions (</a:t>
                </a:r>
                <a14:m>
                  <m:oMath xmlns:m="http://schemas.openxmlformats.org/officeDocument/2006/math">
                    <m:r>
                      <a:rPr lang="de-CH" b="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de-CH" b="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de-CH" b="0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de-CH" b="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CH"/>
                  <a:t>)</a:t>
                </a:r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E81BA61-A64D-9FC5-26F7-3F1003DF930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75292" y="97684"/>
                <a:ext cx="7886700" cy="627435"/>
              </a:xfrm>
              <a:blipFill>
                <a:blip r:embed="rId2"/>
                <a:stretch>
                  <a:fillRect l="-2087" t="-13725" b="-27451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49753341-5E89-8673-202D-C11F1C940832}"/>
              </a:ext>
            </a:extLst>
          </p:cNvPr>
          <p:cNvSpPr txBox="1"/>
          <p:nvPr/>
        </p:nvSpPr>
        <p:spPr>
          <a:xfrm>
            <a:off x="377687" y="1477617"/>
            <a:ext cx="789829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000">
                <a:latin typeface="Arial" panose="020B0604020202020204" pitchFamily="34" charset="0"/>
                <a:cs typeface="Arial" panose="020B0604020202020204" pitchFamily="34" charset="0"/>
              </a:rPr>
              <a:t>Many others:</a:t>
            </a:r>
          </a:p>
          <a:p>
            <a:endParaRPr lang="en-CH" sz="2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H" sz="2000">
                <a:latin typeface="Arial" panose="020B0604020202020204" pitchFamily="34" charset="0"/>
                <a:cs typeface="Arial" panose="020B0604020202020204" pitchFamily="34" charset="0"/>
              </a:rPr>
              <a:t>Leaky ReLU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H" sz="2000">
                <a:latin typeface="Arial" panose="020B0604020202020204" pitchFamily="34" charset="0"/>
                <a:cs typeface="Arial" panose="020B0604020202020204" pitchFamily="34" charset="0"/>
              </a:rPr>
              <a:t>Swish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H" sz="2000">
                <a:latin typeface="Arial" panose="020B0604020202020204" pitchFamily="34" charset="0"/>
                <a:cs typeface="Arial" panose="020B0604020202020204" pitchFamily="34" charset="0"/>
              </a:rPr>
              <a:t>ArcTan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H" sz="2000">
                <a:latin typeface="Arial" panose="020B0604020202020204" pitchFamily="34" charset="0"/>
                <a:cs typeface="Arial" panose="020B0604020202020204" pitchFamily="34" charset="0"/>
              </a:rPr>
              <a:t>Exponential Linear Unit (ELU)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H" sz="2000">
                <a:latin typeface="Arial" panose="020B0604020202020204" pitchFamily="34" charset="0"/>
                <a:cs typeface="Arial" panose="020B0604020202020204" pitchFamily="34" charset="0"/>
              </a:rPr>
              <a:t>Softplus</a:t>
            </a:r>
          </a:p>
          <a:p>
            <a:endParaRPr lang="en-CH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53629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3"/>
          <p:cNvSpPr txBox="1">
            <a:spLocks noGrp="1"/>
          </p:cNvSpPr>
          <p:nvPr>
            <p:ph type="title"/>
          </p:nvPr>
        </p:nvSpPr>
        <p:spPr>
          <a:xfrm>
            <a:off x="375223" y="148595"/>
            <a:ext cx="7567500" cy="295800"/>
          </a:xfrm>
          <a:prstGeom prst="rect">
            <a:avLst/>
          </a:prstGeom>
        </p:spPr>
        <p:txBody>
          <a:bodyPr spcFirstLastPara="1" wrap="square" lIns="41500" tIns="41500" rIns="41500" bIns="41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same network seen as a computational graph</a:t>
            </a:r>
            <a:endParaRPr/>
          </a:p>
        </p:txBody>
      </p:sp>
      <p:sp>
        <p:nvSpPr>
          <p:cNvPr id="187" name="Google Shape;187;p2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50800" algn="l" rtl="0"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000"/>
              <a:buFont typeface="Karla"/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pic>
        <p:nvPicPr>
          <p:cNvPr id="188" name="Google Shape;18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5792" y="1648157"/>
            <a:ext cx="6836951" cy="2970716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3"/>
          <p:cNvSpPr txBox="1"/>
          <p:nvPr/>
        </p:nvSpPr>
        <p:spPr>
          <a:xfrm>
            <a:off x="4999125" y="4692109"/>
            <a:ext cx="3873000" cy="2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500" tIns="41500" rIns="41500" bIns="41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Source:Umberto Michelucci, Applied Deep Learning - A Case-Based Approach to Understanding Deep Neural Networks, APRESS 2018</a:t>
            </a:r>
            <a:endParaRPr sz="800"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  <p:sp>
        <p:nvSpPr>
          <p:cNvPr id="190" name="Google Shape;190;p23"/>
          <p:cNvSpPr txBox="1"/>
          <p:nvPr/>
        </p:nvSpPr>
        <p:spPr>
          <a:xfrm>
            <a:off x="375226" y="662702"/>
            <a:ext cx="8586000" cy="10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500" tIns="41500" rIns="41500" bIns="41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747474"/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A computational graph is a directed graph where the nodes correspond to </a:t>
            </a:r>
            <a:r>
              <a:rPr lang="en" sz="1400">
                <a:solidFill>
                  <a:srgbClr val="747474"/>
                </a:solidFill>
                <a:latin typeface="Arial" panose="020B0604020202020204" pitchFamily="34" charset="0"/>
              </a:rPr>
              <a:t>operations</a:t>
            </a:r>
            <a:r>
              <a:rPr lang="en" sz="1400">
                <a:solidFill>
                  <a:srgbClr val="747474"/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 or </a:t>
            </a:r>
            <a:r>
              <a:rPr lang="en" sz="1400">
                <a:solidFill>
                  <a:srgbClr val="747474"/>
                </a:solidFill>
                <a:latin typeface="Arial" panose="020B0604020202020204" pitchFamily="34" charset="0"/>
              </a:rPr>
              <a:t>variables</a:t>
            </a:r>
            <a:r>
              <a:rPr lang="en" sz="1400">
                <a:solidFill>
                  <a:srgbClr val="747474"/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. Variables can feed their value into operations, and operations can feed their output into other operations. This way, every node in the graph defines a function of the variables. (From: </a:t>
            </a:r>
            <a:r>
              <a:rPr lang="en" sz="1400" u="sng">
                <a:solidFill>
                  <a:schemeClr val="hlink"/>
                </a:solidFill>
                <a:highlight>
                  <a:srgbClr val="FFFFFF"/>
                </a:highlight>
                <a:latin typeface="Arial" panose="020B0604020202020204" pitchFamily="34" charset="0"/>
                <a:hlinkClick r:id="rId4"/>
              </a:rPr>
              <a:t>http://www.deepideas.net/deep-learning-from-scratch-i-computational-graphs/</a:t>
            </a:r>
            <a:r>
              <a:rPr lang="en" sz="1400">
                <a:solidFill>
                  <a:srgbClr val="747474"/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) </a:t>
            </a:r>
            <a:endParaRPr sz="1400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0E764B-D9B8-D3D3-9033-AF252873B8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/>
              <a:t>What is a tensor (why TensorFlow?)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8AE5DC-2E64-E5AC-B21F-37569A3950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702904"/>
            <a:ext cx="7886700" cy="2929819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CH" sz="3200"/>
              <a:t>In its simplest (and somehow incorrect) definition a </a:t>
            </a:r>
            <a:r>
              <a:rPr lang="en-CH" sz="3200" b="1"/>
              <a:t>Tensor</a:t>
            </a:r>
            <a:r>
              <a:rPr lang="en-CH" sz="3200"/>
              <a:t> is simply a multi-dimensional array of numbers.</a:t>
            </a:r>
          </a:p>
          <a:p>
            <a:pPr marL="0" indent="0">
              <a:buNone/>
            </a:pPr>
            <a:endParaRPr lang="en-CH" sz="3200"/>
          </a:p>
          <a:p>
            <a:pPr marL="0" indent="0">
              <a:buNone/>
            </a:pPr>
            <a:r>
              <a:rPr lang="en-CH" sz="3200"/>
              <a:t>An image is a tensor of 3-dimensions (the horizontal and vertical resolution and the colors, RGB).</a:t>
            </a:r>
          </a:p>
        </p:txBody>
      </p:sp>
    </p:spTree>
    <p:extLst>
      <p:ext uri="{BB962C8B-B14F-4D97-AF65-F5344CB8AC3E}">
        <p14:creationId xmlns:p14="http://schemas.microsoft.com/office/powerpoint/2010/main" val="36553963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One single neuron - abstraction</a:t>
            </a:r>
            <a:endParaRPr/>
          </a:p>
        </p:txBody>
      </p:sp>
      <p:pic>
        <p:nvPicPr>
          <p:cNvPr id="196" name="Google Shape;19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5800" y="2395538"/>
            <a:ext cx="2028825" cy="35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4"/>
          <p:cNvSpPr/>
          <p:nvPr/>
        </p:nvSpPr>
        <p:spPr>
          <a:xfrm>
            <a:off x="3132500" y="2395513"/>
            <a:ext cx="1235100" cy="352500"/>
          </a:xfrm>
          <a:prstGeom prst="homePlate">
            <a:avLst>
              <a:gd name="adj" fmla="val 50000"/>
            </a:avLst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</a:endParaRPr>
          </a:p>
        </p:txBody>
      </p:sp>
      <p:sp>
        <p:nvSpPr>
          <p:cNvPr id="198" name="Google Shape;198;p24"/>
          <p:cNvSpPr/>
          <p:nvPr/>
        </p:nvSpPr>
        <p:spPr>
          <a:xfrm>
            <a:off x="4670150" y="2011525"/>
            <a:ext cx="1047000" cy="1120500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64977"/>
            </a:avLst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</a:endParaRPr>
          </a:p>
        </p:txBody>
      </p:sp>
      <p:pic>
        <p:nvPicPr>
          <p:cNvPr id="199" name="Google Shape;199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43050" y="2414588"/>
            <a:ext cx="161925" cy="314325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4"/>
          <p:cNvSpPr txBox="1"/>
          <p:nvPr/>
        </p:nvSpPr>
        <p:spPr>
          <a:xfrm>
            <a:off x="2731750" y="3271550"/>
            <a:ext cx="5169000" cy="107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                               Neuron</a:t>
            </a:r>
            <a:endParaRPr sz="2400"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Lato"/>
                <a:ea typeface="Lato"/>
                <a:cs typeface="Lato"/>
                <a:sym typeface="Lato"/>
              </a:rPr>
              <a:t>Nothing else than an </a:t>
            </a:r>
            <a:r>
              <a:rPr lang="en" sz="2400" i="1">
                <a:latin typeface="Lato"/>
                <a:ea typeface="Lato"/>
                <a:cs typeface="Lato"/>
                <a:sym typeface="Lato"/>
              </a:rPr>
              <a:t>operation</a:t>
            </a:r>
            <a:r>
              <a:rPr lang="en" sz="2400">
                <a:latin typeface="Lato"/>
                <a:ea typeface="Lato"/>
                <a:cs typeface="Lato"/>
                <a:sym typeface="Lato"/>
              </a:rPr>
              <a:t> that transform the inputs tensor into a new one</a:t>
            </a:r>
            <a:endParaRPr sz="24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Learning for a neuron includes 3 steps</a:t>
            </a:r>
            <a:endParaRPr/>
          </a:p>
        </p:txBody>
      </p:sp>
      <p:sp>
        <p:nvSpPr>
          <p:cNvPr id="206" name="Google Shape;206;p25"/>
          <p:cNvSpPr txBox="1"/>
          <p:nvPr/>
        </p:nvSpPr>
        <p:spPr>
          <a:xfrm>
            <a:off x="826950" y="1566096"/>
            <a:ext cx="7688400" cy="21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Raleway"/>
              <a:buChar char="●"/>
            </a:pPr>
            <a:r>
              <a:rPr lang="en" sz="1800">
                <a:latin typeface="Raleway"/>
                <a:ea typeface="Raleway"/>
                <a:cs typeface="Raleway"/>
                <a:sym typeface="Raleway"/>
              </a:rPr>
              <a:t>A neural network (defined by its architecture, in other words the computational steps to evaluate the network output)</a:t>
            </a:r>
            <a:endParaRPr sz="1800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Raleway"/>
              <a:buChar char="●"/>
            </a:pPr>
            <a:r>
              <a:rPr lang="en" sz="1800">
                <a:latin typeface="Raleway"/>
                <a:ea typeface="Raleway"/>
                <a:cs typeface="Raleway"/>
                <a:sym typeface="Raleway"/>
              </a:rPr>
              <a:t>A loss function (a function to measure how good or bad the network is predicting the outputs)</a:t>
            </a:r>
            <a:endParaRPr sz="1800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Raleway"/>
              <a:buChar char="●"/>
            </a:pPr>
            <a:r>
              <a:rPr lang="en" sz="1800">
                <a:latin typeface="Raleway"/>
                <a:ea typeface="Raleway"/>
                <a:cs typeface="Raleway"/>
                <a:sym typeface="Raleway"/>
              </a:rPr>
              <a:t>An algorithm to minimize the loss function (also called </a:t>
            </a:r>
            <a:r>
              <a:rPr lang="en" sz="1800" b="1">
                <a:latin typeface="Raleway"/>
                <a:ea typeface="Raleway"/>
                <a:cs typeface="Raleway"/>
                <a:sym typeface="Raleway"/>
              </a:rPr>
              <a:t>optimizer</a:t>
            </a:r>
            <a:r>
              <a:rPr lang="en" sz="1800">
                <a:latin typeface="Raleway"/>
                <a:ea typeface="Raleway"/>
                <a:cs typeface="Raleway"/>
                <a:sym typeface="Raleway"/>
              </a:rPr>
              <a:t>)</a:t>
            </a:r>
            <a:endParaRPr sz="18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07" name="Google Shape;207;p25"/>
          <p:cNvSpPr txBox="1"/>
          <p:nvPr/>
        </p:nvSpPr>
        <p:spPr>
          <a:xfrm>
            <a:off x="4813300" y="4701334"/>
            <a:ext cx="3873000" cy="2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500" tIns="41500" rIns="41500" bIns="41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Source:Umberto Michelucci, Applied Deep Learning - A Case-Based Approach to Understanding Deep Neural Networks, APRESS 2018</a:t>
            </a:r>
            <a:endParaRPr sz="800"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6"/>
          <p:cNvSpPr txBox="1">
            <a:spLocks noGrp="1"/>
          </p:cNvSpPr>
          <p:nvPr>
            <p:ph type="title"/>
          </p:nvPr>
        </p:nvSpPr>
        <p:spPr>
          <a:xfrm>
            <a:off x="727650" y="372444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Optimization problem formulation*</a:t>
            </a:r>
            <a:endParaRPr/>
          </a:p>
        </p:txBody>
      </p:sp>
      <p:pic>
        <p:nvPicPr>
          <p:cNvPr id="213" name="Google Shape;21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928" y="1807097"/>
            <a:ext cx="5515651" cy="17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3935" y="2110948"/>
            <a:ext cx="5190231" cy="17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3926" y="2414798"/>
            <a:ext cx="7352203" cy="17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75903" y="3132697"/>
            <a:ext cx="3227600" cy="409250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6"/>
          <p:cNvSpPr txBox="1"/>
          <p:nvPr/>
        </p:nvSpPr>
        <p:spPr>
          <a:xfrm>
            <a:off x="126000" y="4787750"/>
            <a:ext cx="85971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aleway"/>
                <a:ea typeface="Raleway"/>
                <a:cs typeface="Raleway"/>
                <a:sym typeface="Raleway"/>
              </a:rPr>
              <a:t>* Nocedal, J. and Wright S. J., Numerical Optimization, Springer Series in Operations Research</a:t>
            </a:r>
            <a:endParaRPr sz="10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8" name="Google Shape;218;p26"/>
          <p:cNvSpPr txBox="1"/>
          <p:nvPr/>
        </p:nvSpPr>
        <p:spPr>
          <a:xfrm>
            <a:off x="5271000" y="4548809"/>
            <a:ext cx="3873000" cy="2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500" tIns="41500" rIns="41500" bIns="41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Source:Umberto Michelucci, Applied Deep Learning - A Case-Based Approach to Understanding Deep Neural Networks, APRESS 2018</a:t>
            </a:r>
            <a:endParaRPr sz="800"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Neural Network learning framed as an optimization problem</a:t>
            </a:r>
            <a:endParaRPr/>
          </a:p>
        </p:txBody>
      </p:sp>
      <p:pic>
        <p:nvPicPr>
          <p:cNvPr id="224" name="Google Shape;22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9413" y="2309183"/>
            <a:ext cx="126750" cy="113400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27"/>
          <p:cNvSpPr txBox="1"/>
          <p:nvPr/>
        </p:nvSpPr>
        <p:spPr>
          <a:xfrm>
            <a:off x="2838288" y="2148208"/>
            <a:ext cx="2149200" cy="35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weights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226" name="Google Shape;226;p27"/>
          <p:cNvCxnSpPr/>
          <p:nvPr/>
        </p:nvCxnSpPr>
        <p:spPr>
          <a:xfrm>
            <a:off x="2312063" y="2373283"/>
            <a:ext cx="466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227" name="Google Shape;227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49413" y="2733917"/>
            <a:ext cx="126750" cy="226816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27"/>
          <p:cNvSpPr txBox="1"/>
          <p:nvPr/>
        </p:nvSpPr>
        <p:spPr>
          <a:xfrm>
            <a:off x="2838288" y="2668071"/>
            <a:ext cx="2149200" cy="35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Loss function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229" name="Google Shape;229;p27"/>
          <p:cNvCxnSpPr/>
          <p:nvPr/>
        </p:nvCxnSpPr>
        <p:spPr>
          <a:xfrm>
            <a:off x="2312063" y="2893146"/>
            <a:ext cx="466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230" name="Google Shape;230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32001" y="3321929"/>
            <a:ext cx="161575" cy="148125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27"/>
          <p:cNvSpPr txBox="1"/>
          <p:nvPr/>
        </p:nvSpPr>
        <p:spPr>
          <a:xfrm>
            <a:off x="2838288" y="3187958"/>
            <a:ext cx="4847100" cy="7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Constraints as a minimum value for a metric (accuracy) or MSE, inference time, etc.*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232" name="Google Shape;232;p27"/>
          <p:cNvCxnSpPr/>
          <p:nvPr/>
        </p:nvCxnSpPr>
        <p:spPr>
          <a:xfrm>
            <a:off x="2312063" y="3413021"/>
            <a:ext cx="466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33" name="Google Shape;233;p27"/>
          <p:cNvSpPr txBox="1"/>
          <p:nvPr/>
        </p:nvSpPr>
        <p:spPr>
          <a:xfrm>
            <a:off x="88925" y="4780350"/>
            <a:ext cx="85452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ato"/>
                <a:ea typeface="Lato"/>
                <a:cs typeface="Lato"/>
                <a:sym typeface="Lato"/>
              </a:rPr>
              <a:t>* a different meaning that what is included in the book by Nocedal J. where the constraints are only for the variable </a:t>
            </a:r>
            <a:r>
              <a:rPr lang="en" sz="1000" i="1">
                <a:latin typeface="Lato"/>
                <a:ea typeface="Lato"/>
                <a:cs typeface="Lato"/>
                <a:sym typeface="Lato"/>
              </a:rPr>
              <a:t>x</a:t>
            </a:r>
            <a:r>
              <a:rPr lang="en" sz="1000">
                <a:latin typeface="Lato"/>
                <a:ea typeface="Lato"/>
                <a:cs typeface="Lato"/>
                <a:sym typeface="Lato"/>
              </a:rPr>
              <a:t>.</a:t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9"/>
          <p:cNvSpPr txBox="1">
            <a:spLocks noGrp="1"/>
          </p:cNvSpPr>
          <p:nvPr>
            <p:ph type="title"/>
          </p:nvPr>
        </p:nvSpPr>
        <p:spPr>
          <a:xfrm>
            <a:off x="266475" y="24619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Multiple neurons / multiple layers</a:t>
            </a:r>
            <a:endParaRPr/>
          </a:p>
        </p:txBody>
      </p:sp>
      <p:pic>
        <p:nvPicPr>
          <p:cNvPr id="255" name="Google Shape;25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6675" y="1052420"/>
            <a:ext cx="4298549" cy="2667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88075" y="4205788"/>
            <a:ext cx="2629701" cy="71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1051" y="4093551"/>
            <a:ext cx="5627726" cy="943325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29"/>
          <p:cNvSpPr txBox="1"/>
          <p:nvPr/>
        </p:nvSpPr>
        <p:spPr>
          <a:xfrm rot="-5400000">
            <a:off x="6965825" y="2423859"/>
            <a:ext cx="3873000" cy="2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500" tIns="41500" rIns="41500" bIns="41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Source:Umberto Michelucci, Applied Deep Learning - A Case-Based Approach to Understanding Deep Neural Networks, APRESS 2018</a:t>
            </a:r>
            <a:endParaRPr sz="800"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5FB6E6-73B2-AD25-4753-1E2A5DCFB1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42693"/>
            <a:ext cx="7886700" cy="994172"/>
          </a:xfrm>
        </p:spPr>
        <p:txBody>
          <a:bodyPr>
            <a:normAutofit fontScale="90000"/>
          </a:bodyPr>
          <a:lstStyle/>
          <a:p>
            <a:r>
              <a:rPr lang="en-CH"/>
              <a:t>An intuitive understanding of a neural network</a:t>
            </a: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C2B238C8-E7DB-20D1-EEDE-4539EBC1A52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4000" y="1121438"/>
            <a:ext cx="3556000" cy="238379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FC865E6-BBD5-ED28-B6F3-692C00331FCF}"/>
                  </a:ext>
                </a:extLst>
              </p:cNvPr>
              <p:cNvSpPr txBox="1"/>
              <p:nvPr/>
            </p:nvSpPr>
            <p:spPr>
              <a:xfrm>
                <a:off x="628650" y="3669327"/>
                <a:ext cx="7886700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spcBef>
                    <a:spcPts val="2000"/>
                  </a:spcBef>
                  <a:spcAft>
                    <a:spcPts val="1200"/>
                  </a:spcAft>
                  <a:tabLst>
                    <a:tab pos="365760" algn="l"/>
                  </a:tabLst>
                </a:pPr>
                <a:r>
                  <a:rPr lang="en-US" sz="1800" i="1">
                    <a:effectLst/>
                    <a:latin typeface="Arial Narrow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A diagram that gives an intuitive understanding of what is a neural network.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H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800" i="1">
                    <a:effectLst/>
                    <a:latin typeface="Arial Narrow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are the inputs (for </a:t>
                </a:r>
                <a14:m>
                  <m:oMath xmlns:m="http://schemas.openxmlformats.org/officeDocument/2006/math"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=1,…,</m:t>
                    </m:r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1800" i="1">
                    <a:effectLst/>
                    <a:latin typeface="Arial Narrow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H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800" i="1">
                    <a:effectLst/>
                    <a:latin typeface="Arial Narrow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are numbers (or parameters) (for </a:t>
                </a:r>
                <a14:m>
                  <m:oMath xmlns:m="http://schemas.openxmlformats.org/officeDocument/2006/math"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=1,…,</m:t>
                    </m:r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𝑁</m:t>
                    </m:r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1800" i="1">
                    <a:effectLst/>
                    <a:latin typeface="Arial Narrow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, and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CH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sz="1800" i="1">
                    <a:effectLst/>
                    <a:latin typeface="Arial Narrow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is the output of the network. The network itself is the depicted intuitively as the irregular shape in the middle of the figure.</a:t>
                </a:r>
                <a:endParaRPr lang="en-CH" sz="1800" i="1">
                  <a:effectLst/>
                  <a:latin typeface="Arial Narrow" panose="020B060402020202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FC865E6-BBD5-ED28-B6F3-692C00331F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3669327"/>
                <a:ext cx="7886700" cy="1200329"/>
              </a:xfrm>
              <a:prstGeom prst="rect">
                <a:avLst/>
              </a:prstGeom>
              <a:blipFill>
                <a:blip r:embed="rId3"/>
                <a:stretch>
                  <a:fillRect l="-482" t="-2083" r="-1125" b="-6250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828446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Multiple neurons - abstraction</a:t>
            </a:r>
            <a:endParaRPr/>
          </a:p>
        </p:txBody>
      </p:sp>
      <p:pic>
        <p:nvPicPr>
          <p:cNvPr id="284" name="Google Shape;28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5800" y="2395538"/>
            <a:ext cx="2028825" cy="352425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32"/>
          <p:cNvSpPr/>
          <p:nvPr/>
        </p:nvSpPr>
        <p:spPr>
          <a:xfrm>
            <a:off x="3132500" y="2395513"/>
            <a:ext cx="1235100" cy="352500"/>
          </a:xfrm>
          <a:prstGeom prst="homePlate">
            <a:avLst>
              <a:gd name="adj" fmla="val 50000"/>
            </a:avLst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</a:endParaRPr>
          </a:p>
        </p:txBody>
      </p:sp>
      <p:sp>
        <p:nvSpPr>
          <p:cNvPr id="286" name="Google Shape;286;p32"/>
          <p:cNvSpPr/>
          <p:nvPr/>
        </p:nvSpPr>
        <p:spPr>
          <a:xfrm>
            <a:off x="4670150" y="2011525"/>
            <a:ext cx="1047000" cy="1120500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64977"/>
            </a:avLst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</a:endParaRPr>
          </a:p>
        </p:txBody>
      </p:sp>
      <p:sp>
        <p:nvSpPr>
          <p:cNvPr id="287" name="Google Shape;287;p32"/>
          <p:cNvSpPr txBox="1"/>
          <p:nvPr/>
        </p:nvSpPr>
        <p:spPr>
          <a:xfrm>
            <a:off x="2731750" y="3271550"/>
            <a:ext cx="5169000" cy="107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              Layer with </a:t>
            </a:r>
            <a:r>
              <a:rPr lang="en" sz="2400" b="1" i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m</a:t>
            </a:r>
            <a:r>
              <a:rPr lang="en" sz="24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neurons</a:t>
            </a:r>
            <a:endParaRPr sz="2400"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Lato"/>
                <a:ea typeface="Lato"/>
                <a:cs typeface="Lato"/>
                <a:sym typeface="Lato"/>
              </a:rPr>
              <a:t>Nothing else than an </a:t>
            </a:r>
            <a:r>
              <a:rPr lang="en" sz="2400" i="1">
                <a:latin typeface="Lato"/>
                <a:ea typeface="Lato"/>
                <a:cs typeface="Lato"/>
                <a:sym typeface="Lato"/>
              </a:rPr>
              <a:t>operation</a:t>
            </a:r>
            <a:r>
              <a:rPr lang="en" sz="2400">
                <a:latin typeface="Lato"/>
                <a:ea typeface="Lato"/>
                <a:cs typeface="Lato"/>
                <a:sym typeface="Lato"/>
              </a:rPr>
              <a:t> that transform the inputs tensor into a new one</a:t>
            </a:r>
            <a:endParaRPr sz="24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88" name="Google Shape;288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75775" y="2438575"/>
            <a:ext cx="2009775" cy="35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BA4890-DEF3-16DA-83B9-8885F23CE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/>
              <a:t>What can a neuron do?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3EAD1F-6D5C-2893-897C-084B002E67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928191"/>
            <a:ext cx="7886700" cy="2704532"/>
          </a:xfrm>
        </p:spPr>
        <p:txBody>
          <a:bodyPr/>
          <a:lstStyle/>
          <a:p>
            <a:r>
              <a:rPr lang="en-CH"/>
              <a:t>We have discussed how a neuron looks like. B</a:t>
            </a:r>
            <a:r>
              <a:rPr lang="en-GB"/>
              <a:t>u</a:t>
            </a:r>
            <a:r>
              <a:rPr lang="en-CH"/>
              <a:t>t how can a neuron solve any type of problem? </a:t>
            </a:r>
          </a:p>
          <a:p>
            <a:r>
              <a:rPr lang="en-CH"/>
              <a:t>Can a neuron solve a classification and a regression problem? How can we do that?</a:t>
            </a:r>
          </a:p>
        </p:txBody>
      </p:sp>
    </p:spTree>
    <p:extLst>
      <p:ext uri="{BB962C8B-B14F-4D97-AF65-F5344CB8AC3E}">
        <p14:creationId xmlns:p14="http://schemas.microsoft.com/office/powerpoint/2010/main" val="16101458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76EA1-02E5-94FB-A75F-981EDB277A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1382678"/>
          </a:xfrm>
        </p:spPr>
        <p:txBody>
          <a:bodyPr>
            <a:normAutofit fontScale="90000"/>
          </a:bodyPr>
          <a:lstStyle/>
          <a:p>
            <a:r>
              <a:rPr lang="en-CH"/>
              <a:t>Which portion of a </a:t>
            </a:r>
            <a:r>
              <a:rPr lang="en-CH" i="1"/>
              <a:t>neural network model</a:t>
            </a:r>
            <a:r>
              <a:rPr lang="en-CH"/>
              <a:t> is responsible for the type of problem that can be solved?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115D97-B32F-677C-EA03-F41AEBB6C2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709529"/>
            <a:ext cx="7886700" cy="2923193"/>
          </a:xfrm>
        </p:spPr>
        <p:txBody>
          <a:bodyPr/>
          <a:lstStyle/>
          <a:p>
            <a:pPr marL="0" indent="0">
              <a:buNone/>
            </a:pPr>
            <a:r>
              <a:rPr lang="en-CH"/>
              <a:t>Two main components are responsible for the type of problem that can be solved:</a:t>
            </a:r>
          </a:p>
          <a:p>
            <a:r>
              <a:rPr lang="en-CH"/>
              <a:t>The output activation function</a:t>
            </a:r>
          </a:p>
          <a:p>
            <a:r>
              <a:rPr lang="en-CH"/>
              <a:t>The loss function</a:t>
            </a:r>
          </a:p>
          <a:p>
            <a:pPr marL="0" indent="0">
              <a:buNone/>
            </a:pPr>
            <a:r>
              <a:rPr lang="en-CH">
                <a:sym typeface="Wingdings" pitchFamily="2" charset="2"/>
              </a:rPr>
              <a:t> The optimiser is not related in any way to the type of problem solved.</a:t>
            </a:r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194898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8"/>
          <p:cNvSpPr txBox="1">
            <a:spLocks noGrp="1"/>
          </p:cNvSpPr>
          <p:nvPr>
            <p:ph type="title"/>
          </p:nvPr>
        </p:nvSpPr>
        <p:spPr>
          <a:xfrm>
            <a:off x="236975" y="265527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single neuron can do a lot</a:t>
            </a:r>
            <a:endParaRPr/>
          </a:p>
        </p:txBody>
      </p:sp>
      <p:sp>
        <p:nvSpPr>
          <p:cNvPr id="239" name="Google Shape;239;p28"/>
          <p:cNvSpPr txBox="1">
            <a:spLocks noGrp="1"/>
          </p:cNvSpPr>
          <p:nvPr>
            <p:ph type="body" idx="1"/>
          </p:nvPr>
        </p:nvSpPr>
        <p:spPr>
          <a:xfrm>
            <a:off x="306875" y="2078875"/>
            <a:ext cx="3774300" cy="42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 b="1">
                <a:latin typeface="Raleway"/>
                <a:ea typeface="Raleway"/>
                <a:cs typeface="Raleway"/>
                <a:sym typeface="Raleway"/>
              </a:rPr>
              <a:t>Logistic regression</a:t>
            </a:r>
            <a:endParaRPr sz="1400" b="1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40" name="Google Shape;240;p28"/>
          <p:cNvSpPr txBox="1">
            <a:spLocks noGrp="1"/>
          </p:cNvSpPr>
          <p:nvPr>
            <p:ph type="body" idx="2"/>
          </p:nvPr>
        </p:nvSpPr>
        <p:spPr>
          <a:xfrm>
            <a:off x="4643600" y="2078875"/>
            <a:ext cx="3774300" cy="38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 b="1">
                <a:latin typeface="Raleway"/>
                <a:ea typeface="Raleway"/>
                <a:cs typeface="Raleway"/>
                <a:sym typeface="Raleway"/>
              </a:rPr>
              <a:t>Linear regression</a:t>
            </a:r>
            <a:endParaRPr sz="1400" b="1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41" name="Google Shape;24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00901" y="675826"/>
            <a:ext cx="2316951" cy="124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9925" y="2771875"/>
            <a:ext cx="2446629" cy="53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300" y="3369975"/>
            <a:ext cx="4491300" cy="62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03100" y="2898837"/>
            <a:ext cx="995900" cy="281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03100" y="3544038"/>
            <a:ext cx="2701491" cy="281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2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59913" y="4225100"/>
            <a:ext cx="4192338" cy="281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2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59925" y="4548688"/>
            <a:ext cx="4192325" cy="2949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2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114475" y="4249063"/>
            <a:ext cx="2832550" cy="2333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9" name="Google Shape;249;p28"/>
          <p:cNvCxnSpPr/>
          <p:nvPr/>
        </p:nvCxnSpPr>
        <p:spPr>
          <a:xfrm>
            <a:off x="359925" y="4138388"/>
            <a:ext cx="8211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ACBE4C-DAA1-1FF3-516A-EA966C5629C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H"/>
              <a:t>Classification Problem</a:t>
            </a:r>
          </a:p>
        </p:txBody>
      </p:sp>
    </p:spTree>
    <p:extLst>
      <p:ext uri="{BB962C8B-B14F-4D97-AF65-F5344CB8AC3E}">
        <p14:creationId xmlns:p14="http://schemas.microsoft.com/office/powerpoint/2010/main" val="11403282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EAE374-DBCA-6D19-7873-C78C9909A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H"/>
              <a:t>Neural Network Architecture (example with 3 classes)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435740-CC70-94FA-22C2-28F79D4424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415" y="2737402"/>
            <a:ext cx="407130" cy="307830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1823EE29-92DE-CAE0-DA8B-5ACB67B709D0}"/>
              </a:ext>
            </a:extLst>
          </p:cNvPr>
          <p:cNvSpPr/>
          <p:nvPr/>
        </p:nvSpPr>
        <p:spPr>
          <a:xfrm>
            <a:off x="2067339" y="2265068"/>
            <a:ext cx="1398104" cy="125249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/>
              <a:t>Network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FE66B01-0551-3EA6-0A10-CF0E7D0A6F41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1298713" y="2891317"/>
            <a:ext cx="76862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34A71E0-DEC3-1A1E-CF96-4D43735832F0}"/>
              </a:ext>
            </a:extLst>
          </p:cNvPr>
          <p:cNvSpPr txBox="1"/>
          <p:nvPr/>
        </p:nvSpPr>
        <p:spPr>
          <a:xfrm>
            <a:off x="569638" y="3045232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/>
              <a:t>Input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D8C369A-C8F5-A4F9-17B7-474C333A4E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8341" y="2205922"/>
            <a:ext cx="405979" cy="33493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070F4FC-31CD-4588-AA79-E1DA3E17B1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8341" y="2760291"/>
            <a:ext cx="416129" cy="33493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9C8B858-8150-B981-AAE1-C8E7CE5899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8341" y="3300106"/>
            <a:ext cx="426278" cy="334933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64DB57D-942D-5FD1-E171-AC11B228A13B}"/>
              </a:ext>
            </a:extLst>
          </p:cNvPr>
          <p:cNvCxnSpPr>
            <a:stCxn id="5" idx="3"/>
          </p:cNvCxnSpPr>
          <p:nvPr/>
        </p:nvCxnSpPr>
        <p:spPr>
          <a:xfrm flipV="1">
            <a:off x="3465443" y="2438400"/>
            <a:ext cx="649357" cy="4529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87F7B31-B3AC-E031-1B44-865A31B60485}"/>
              </a:ext>
            </a:extLst>
          </p:cNvPr>
          <p:cNvCxnSpPr>
            <a:stCxn id="5" idx="3"/>
          </p:cNvCxnSpPr>
          <p:nvPr/>
        </p:nvCxnSpPr>
        <p:spPr>
          <a:xfrm>
            <a:off x="3465443" y="2891317"/>
            <a:ext cx="6626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EC63027-2B93-3DF2-E668-B32B0A116518}"/>
              </a:ext>
            </a:extLst>
          </p:cNvPr>
          <p:cNvCxnSpPr>
            <a:stCxn id="5" idx="3"/>
          </p:cNvCxnSpPr>
          <p:nvPr/>
        </p:nvCxnSpPr>
        <p:spPr>
          <a:xfrm>
            <a:off x="3465443" y="2891317"/>
            <a:ext cx="649357" cy="5232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0E562C98-4F8B-C73D-E925-39BB2CF57C13}"/>
              </a:ext>
            </a:extLst>
          </p:cNvPr>
          <p:cNvSpPr txBox="1"/>
          <p:nvPr/>
        </p:nvSpPr>
        <p:spPr>
          <a:xfrm>
            <a:off x="5367130" y="1875654"/>
            <a:ext cx="302149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/>
              <a:t>How should we interpret those numbers?</a:t>
            </a:r>
          </a:p>
          <a:p>
            <a:endParaRPr lang="en-CH"/>
          </a:p>
          <a:p>
            <a:r>
              <a:rPr lang="en-CH"/>
              <a:t>We would like to interpret them as the probability of the input observation to be in class 1, 2 or 3.</a:t>
            </a:r>
          </a:p>
        </p:txBody>
      </p:sp>
    </p:spTree>
    <p:extLst>
      <p:ext uri="{BB962C8B-B14F-4D97-AF65-F5344CB8AC3E}">
        <p14:creationId xmlns:p14="http://schemas.microsoft.com/office/powerpoint/2010/main" val="19582570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EAE374-DBCA-6D19-7873-C78C9909A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H"/>
              <a:t>Neural Network Architecture (example with 3 classes)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435740-CC70-94FA-22C2-28F79D4424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415" y="2737402"/>
            <a:ext cx="407130" cy="307830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1823EE29-92DE-CAE0-DA8B-5ACB67B709D0}"/>
              </a:ext>
            </a:extLst>
          </p:cNvPr>
          <p:cNvSpPr/>
          <p:nvPr/>
        </p:nvSpPr>
        <p:spPr>
          <a:xfrm>
            <a:off x="2067339" y="2265068"/>
            <a:ext cx="1398104" cy="125249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/>
              <a:t>Network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FE66B01-0551-3EA6-0A10-CF0E7D0A6F41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1298713" y="2891317"/>
            <a:ext cx="76862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34A71E0-DEC3-1A1E-CF96-4D43735832F0}"/>
              </a:ext>
            </a:extLst>
          </p:cNvPr>
          <p:cNvSpPr txBox="1"/>
          <p:nvPr/>
        </p:nvSpPr>
        <p:spPr>
          <a:xfrm>
            <a:off x="569638" y="3045232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/>
              <a:t>Input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D8C369A-C8F5-A4F9-17B7-474C333A4E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8341" y="2205922"/>
            <a:ext cx="405979" cy="33493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070F4FC-31CD-4588-AA79-E1DA3E17B1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8341" y="2760291"/>
            <a:ext cx="416129" cy="33493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9C8B858-8150-B981-AAE1-C8E7CE5899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8341" y="3300106"/>
            <a:ext cx="426278" cy="334933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64DB57D-942D-5FD1-E171-AC11B228A13B}"/>
              </a:ext>
            </a:extLst>
          </p:cNvPr>
          <p:cNvCxnSpPr>
            <a:stCxn id="5" idx="3"/>
          </p:cNvCxnSpPr>
          <p:nvPr/>
        </p:nvCxnSpPr>
        <p:spPr>
          <a:xfrm flipV="1">
            <a:off x="3465443" y="2438400"/>
            <a:ext cx="649357" cy="4529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87F7B31-B3AC-E031-1B44-865A31B60485}"/>
              </a:ext>
            </a:extLst>
          </p:cNvPr>
          <p:cNvCxnSpPr>
            <a:stCxn id="5" idx="3"/>
          </p:cNvCxnSpPr>
          <p:nvPr/>
        </p:nvCxnSpPr>
        <p:spPr>
          <a:xfrm>
            <a:off x="3465443" y="2891317"/>
            <a:ext cx="6626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EC63027-2B93-3DF2-E668-B32B0A116518}"/>
              </a:ext>
            </a:extLst>
          </p:cNvPr>
          <p:cNvCxnSpPr>
            <a:stCxn id="5" idx="3"/>
          </p:cNvCxnSpPr>
          <p:nvPr/>
        </p:nvCxnSpPr>
        <p:spPr>
          <a:xfrm>
            <a:off x="3465443" y="2891317"/>
            <a:ext cx="649357" cy="5232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E562C98-4F8B-C73D-E925-39BB2CF57C13}"/>
                  </a:ext>
                </a:extLst>
              </p:cNvPr>
              <p:cNvSpPr txBox="1"/>
              <p:nvPr/>
            </p:nvSpPr>
            <p:spPr>
              <a:xfrm>
                <a:off x="5049080" y="994384"/>
                <a:ext cx="3021496" cy="39703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H"/>
                  <a:t>If we do not pay attention it can happen that the values of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CH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CH" b="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de-CH" b="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CH"/>
                  <a:t> are large or negative. For example it can happen that</a:t>
                </a:r>
              </a:p>
              <a:p>
                <a:endParaRPr lang="en-CH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CH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de-CH" b="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CH" b="0" i="1">
                          <a:latin typeface="Cambria Math" panose="02040503050406030204" pitchFamily="18" charset="0"/>
                        </a:rPr>
                        <m:t>=5.4</m:t>
                      </m:r>
                    </m:oMath>
                  </m:oMathPara>
                </a14:m>
                <a:endParaRPr lang="de-CH" b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CH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de-CH" b="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de-CH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CH" b="0" i="1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de-CH" i="1">
                          <a:latin typeface="Cambria Math" panose="02040503050406030204" pitchFamily="18" charset="0"/>
                        </a:rPr>
                        <m:t>.4</m:t>
                      </m:r>
                    </m:oMath>
                  </m:oMathPara>
                </a14:m>
                <a:endParaRPr lang="en-CH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CH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de-CH" b="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de-CH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CH" b="0" i="1">
                          <a:latin typeface="Cambria Math" panose="02040503050406030204" pitchFamily="18" charset="0"/>
                        </a:rPr>
                        <m:t>12.5</m:t>
                      </m:r>
                    </m:oMath>
                  </m:oMathPara>
                </a14:m>
                <a:endParaRPr lang="en-CH"/>
              </a:p>
              <a:p>
                <a:endParaRPr lang="en-CH"/>
              </a:p>
              <a:p>
                <a:r>
                  <a:rPr lang="en-CH"/>
                  <a:t>But how can those be interpreted as probabilities? REMEMBER: proability &lt; 1 and the sum should be 1 (100%)</a:t>
                </a:r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E562C98-4F8B-C73D-E925-39BB2CF57C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9080" y="994384"/>
                <a:ext cx="3021496" cy="3970318"/>
              </a:xfrm>
              <a:prstGeom prst="rect">
                <a:avLst/>
              </a:prstGeom>
              <a:blipFill>
                <a:blip r:embed="rId6"/>
                <a:stretch>
                  <a:fillRect l="-1674" t="-639" r="-3347" b="-1597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0455531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3"/>
          <p:cNvSpPr txBox="1">
            <a:spLocks noGrp="1"/>
          </p:cNvSpPr>
          <p:nvPr>
            <p:ph type="title"/>
          </p:nvPr>
        </p:nvSpPr>
        <p:spPr>
          <a:xfrm>
            <a:off x="414626" y="31060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Softmax output layer for classification</a:t>
            </a:r>
            <a:endParaRPr/>
          </a:p>
        </p:txBody>
      </p:sp>
      <p:pic>
        <p:nvPicPr>
          <p:cNvPr id="294" name="Google Shape;29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4926" y="1101438"/>
            <a:ext cx="2295100" cy="120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775" y="2266675"/>
            <a:ext cx="4559500" cy="1652675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33"/>
          <p:cNvSpPr txBox="1"/>
          <p:nvPr/>
        </p:nvSpPr>
        <p:spPr>
          <a:xfrm>
            <a:off x="3127325" y="1214705"/>
            <a:ext cx="5627100" cy="8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aleway"/>
                <a:ea typeface="Raleway"/>
                <a:cs typeface="Raleway"/>
                <a:sym typeface="Raleway"/>
              </a:rPr>
              <a:t>Output of ith neuron of the output layer</a:t>
            </a:r>
            <a:endParaRPr sz="24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97" name="Google Shape;297;p33"/>
          <p:cNvSpPr txBox="1"/>
          <p:nvPr/>
        </p:nvSpPr>
        <p:spPr>
          <a:xfrm>
            <a:off x="4525543" y="2393953"/>
            <a:ext cx="3970200" cy="12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aleway"/>
                <a:ea typeface="Raleway"/>
                <a:cs typeface="Raleway"/>
                <a:sym typeface="Raleway"/>
              </a:rPr>
              <a:t>Note that they can be interpreted as probability since the sum is equal to 1</a:t>
            </a:r>
            <a:endParaRPr sz="24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98" name="Google Shape;298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13750" y="3797731"/>
            <a:ext cx="6324201" cy="1204600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33"/>
          <p:cNvSpPr txBox="1"/>
          <p:nvPr/>
        </p:nvSpPr>
        <p:spPr>
          <a:xfrm rot="-5400000">
            <a:off x="6965825" y="2423859"/>
            <a:ext cx="3873000" cy="2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500" tIns="41500" rIns="41500" bIns="41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Source:Umberto Michelucci, Applied Deep Learning - A Case-Based Approach to Understanding Deep Neural Networks, APRESS 2018</a:t>
            </a:r>
            <a:endParaRPr sz="800"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39"/>
          <p:cNvSpPr txBox="1">
            <a:spLocks noGrp="1"/>
          </p:cNvSpPr>
          <p:nvPr>
            <p:ph type="title"/>
          </p:nvPr>
        </p:nvSpPr>
        <p:spPr>
          <a:xfrm>
            <a:off x="763350" y="53052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First problem - overfitting</a:t>
            </a:r>
            <a:endParaRPr/>
          </a:p>
        </p:txBody>
      </p:sp>
      <p:pic>
        <p:nvPicPr>
          <p:cNvPr id="345" name="Google Shape;34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5075" y="1316675"/>
            <a:ext cx="2640024" cy="2008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21875" y="1316675"/>
            <a:ext cx="2605723" cy="2008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88524" y="1354275"/>
            <a:ext cx="2759051" cy="2017632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39"/>
          <p:cNvSpPr txBox="1"/>
          <p:nvPr/>
        </p:nvSpPr>
        <p:spPr>
          <a:xfrm>
            <a:off x="1042375" y="3164137"/>
            <a:ext cx="17880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aleway"/>
                <a:ea typeface="Raleway"/>
                <a:cs typeface="Raleway"/>
                <a:sym typeface="Raleway"/>
              </a:rPr>
              <a:t>Underfitting</a:t>
            </a:r>
            <a:endParaRPr sz="18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49" name="Google Shape;349;p39"/>
          <p:cNvSpPr txBox="1"/>
          <p:nvPr/>
        </p:nvSpPr>
        <p:spPr>
          <a:xfrm>
            <a:off x="6816575" y="3206504"/>
            <a:ext cx="17880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aleway"/>
                <a:ea typeface="Raleway"/>
                <a:cs typeface="Raleway"/>
                <a:sym typeface="Raleway"/>
              </a:rPr>
              <a:t>Overfitting</a:t>
            </a:r>
            <a:endParaRPr sz="18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50" name="Google Shape;350;p39"/>
          <p:cNvSpPr txBox="1"/>
          <p:nvPr/>
        </p:nvSpPr>
        <p:spPr>
          <a:xfrm>
            <a:off x="4024078" y="3182737"/>
            <a:ext cx="17301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aleway"/>
                <a:ea typeface="Raleway"/>
                <a:cs typeface="Raleway"/>
                <a:sym typeface="Raleway"/>
              </a:rPr>
              <a:t>Just fitting ;-)</a:t>
            </a:r>
            <a:endParaRPr sz="18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351" name="Google Shape;351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46789" y="3575700"/>
            <a:ext cx="5730836" cy="1523900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39"/>
          <p:cNvSpPr txBox="1"/>
          <p:nvPr/>
        </p:nvSpPr>
        <p:spPr>
          <a:xfrm rot="-5400000">
            <a:off x="6965825" y="2423859"/>
            <a:ext cx="3873000" cy="2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500" tIns="41500" rIns="41500" bIns="41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Source:Umberto Michelucci, Applied Deep Learning - A Case-Based Approach to Understanding Deep Neural Networks, APRESS 2018</a:t>
            </a:r>
            <a:endParaRPr sz="800"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40"/>
          <p:cNvSpPr txBox="1">
            <a:spLocks noGrp="1"/>
          </p:cNvSpPr>
          <p:nvPr>
            <p:ph type="title"/>
          </p:nvPr>
        </p:nvSpPr>
        <p:spPr>
          <a:xfrm>
            <a:off x="729450" y="53900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Two datasets to detect overfitting</a:t>
            </a:r>
            <a:endParaRPr/>
          </a:p>
        </p:txBody>
      </p:sp>
      <p:pic>
        <p:nvPicPr>
          <p:cNvPr id="358" name="Google Shape;358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1874" y="1254162"/>
            <a:ext cx="5971099" cy="2635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57600" y="3889346"/>
            <a:ext cx="5626926" cy="1060950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40"/>
          <p:cNvSpPr/>
          <p:nvPr/>
        </p:nvSpPr>
        <p:spPr>
          <a:xfrm>
            <a:off x="2720325" y="1838975"/>
            <a:ext cx="4695000" cy="2712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</a:endParaRPr>
          </a:p>
        </p:txBody>
      </p:sp>
      <p:sp>
        <p:nvSpPr>
          <p:cNvPr id="361" name="Google Shape;361;p40"/>
          <p:cNvSpPr txBox="1"/>
          <p:nvPr/>
        </p:nvSpPr>
        <p:spPr>
          <a:xfrm rot="-5400000">
            <a:off x="6965825" y="2423859"/>
            <a:ext cx="3873000" cy="2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500" tIns="41500" rIns="41500" bIns="41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Source:Umberto Michelucci, Applied Deep Learning - A Case-Based Approach to Understanding Deep Neural Networks, APRESS 2018</a:t>
            </a:r>
            <a:endParaRPr sz="800"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59AC2-3A75-D2DD-4D18-BBC501C12C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/>
              <a:t>A somewhat imprecise definition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936CD94-BFEE-9551-15B0-488C68806E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28693"/>
            <a:ext cx="9144000" cy="123269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E51900E-884A-7706-FC27-62DB14B34982}"/>
              </a:ext>
            </a:extLst>
          </p:cNvPr>
          <p:cNvSpPr txBox="1"/>
          <p:nvPr/>
        </p:nvSpPr>
        <p:spPr>
          <a:xfrm>
            <a:off x="1785523" y="4731156"/>
            <a:ext cx="55729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>
                <a:latin typeface="Arial" panose="020B0604020202020204" pitchFamily="34" charset="0"/>
              </a:rPr>
              <a:t>U. Michelucci, </a:t>
            </a:r>
            <a:r>
              <a:rPr lang="en-GB" sz="1200" i="1">
                <a:latin typeface="Arial" panose="020B0604020202020204" pitchFamily="34" charset="0"/>
              </a:rPr>
              <a:t>Applied Deep Learning with TensorFlow 2</a:t>
            </a:r>
            <a:r>
              <a:rPr lang="en-GB" sz="1200">
                <a:latin typeface="Arial" panose="020B0604020202020204" pitchFamily="34" charset="0"/>
              </a:rPr>
              <a:t>, Springer Nature, 2022</a:t>
            </a:r>
          </a:p>
        </p:txBody>
      </p:sp>
    </p:spTree>
    <p:extLst>
      <p:ext uri="{BB962C8B-B14F-4D97-AF65-F5344CB8AC3E}">
        <p14:creationId xmlns:p14="http://schemas.microsoft.com/office/powerpoint/2010/main" val="3622779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41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Optimizers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4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Gradient Descent</a:t>
            </a:r>
            <a:endParaRPr/>
          </a:p>
        </p:txBody>
      </p:sp>
      <p:pic>
        <p:nvPicPr>
          <p:cNvPr id="372" name="Google Shape;37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9225" y="2275925"/>
            <a:ext cx="8485551" cy="1084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43"/>
          <p:cNvSpPr txBox="1">
            <a:spLocks noGrp="1"/>
          </p:cNvSpPr>
          <p:nvPr>
            <p:ph type="ctrTitle"/>
          </p:nvPr>
        </p:nvSpPr>
        <p:spPr>
          <a:xfrm>
            <a:off x="727950" y="1568225"/>
            <a:ext cx="7688100" cy="26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First challenge: the right learning rate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u="sng">
                <a:solidFill>
                  <a:schemeClr val="hlink"/>
                </a:solidFill>
                <a:hlinkClick r:id="rId3"/>
              </a:rPr>
              <a:t>https://www.benfrederickson.com/numerical-optimization/</a:t>
            </a:r>
            <a:endParaRPr sz="24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44"/>
          <p:cNvSpPr txBox="1">
            <a:spLocks noGrp="1"/>
          </p:cNvSpPr>
          <p:nvPr>
            <p:ph type="title"/>
          </p:nvPr>
        </p:nvSpPr>
        <p:spPr>
          <a:xfrm>
            <a:off x="586327" y="1008549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Gradient Descent variations</a:t>
            </a:r>
            <a:endParaRPr/>
          </a:p>
        </p:txBody>
      </p:sp>
      <p:sp>
        <p:nvSpPr>
          <p:cNvPr id="383" name="Google Shape;383;p44"/>
          <p:cNvSpPr txBox="1">
            <a:spLocks noGrp="1"/>
          </p:cNvSpPr>
          <p:nvPr>
            <p:ph type="body" idx="1"/>
          </p:nvPr>
        </p:nvSpPr>
        <p:spPr>
          <a:xfrm>
            <a:off x="586327" y="1768774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Raleway"/>
                <a:ea typeface="Raleway"/>
                <a:cs typeface="Raleway"/>
                <a:sym typeface="Raleway"/>
              </a:rPr>
              <a:t>Batch</a:t>
            </a:r>
            <a:r>
              <a:rPr lang="en" sz="1800">
                <a:latin typeface="Raleway"/>
                <a:ea typeface="Raleway"/>
                <a:cs typeface="Raleway"/>
                <a:sym typeface="Raleway"/>
              </a:rPr>
              <a:t> - Update the weights after all observations have been evaluated</a:t>
            </a:r>
            <a:endParaRPr sz="1800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 b="1">
                <a:latin typeface="Raleway"/>
                <a:ea typeface="Raleway"/>
                <a:cs typeface="Raleway"/>
                <a:sym typeface="Raleway"/>
              </a:rPr>
              <a:t>Mini-batch</a:t>
            </a:r>
            <a:r>
              <a:rPr lang="en" sz="1800">
                <a:latin typeface="Raleway"/>
                <a:ea typeface="Raleway"/>
                <a:cs typeface="Raleway"/>
                <a:sym typeface="Raleway"/>
              </a:rPr>
              <a:t> - Update the weights after </a:t>
            </a:r>
            <a:r>
              <a:rPr lang="en" sz="1800" i="1">
                <a:latin typeface="Raleway"/>
                <a:ea typeface="Raleway"/>
                <a:cs typeface="Raleway"/>
                <a:sym typeface="Raleway"/>
              </a:rPr>
              <a:t>n</a:t>
            </a:r>
            <a:r>
              <a:rPr lang="en" sz="1800">
                <a:latin typeface="Raleway"/>
                <a:ea typeface="Raleway"/>
                <a:cs typeface="Raleway"/>
                <a:sym typeface="Raleway"/>
              </a:rPr>
              <a:t> observations have been evaluated</a:t>
            </a:r>
            <a:endParaRPr sz="1800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 b="1">
                <a:latin typeface="Raleway"/>
                <a:ea typeface="Raleway"/>
                <a:cs typeface="Raleway"/>
                <a:sym typeface="Raleway"/>
              </a:rPr>
              <a:t>Stochastic </a:t>
            </a:r>
            <a:r>
              <a:rPr lang="en" sz="1800">
                <a:latin typeface="Raleway"/>
                <a:ea typeface="Raleway"/>
                <a:cs typeface="Raleway"/>
                <a:sym typeface="Raleway"/>
              </a:rPr>
              <a:t>- Update the weights after </a:t>
            </a:r>
            <a:r>
              <a:rPr lang="en" sz="1800" i="1">
                <a:latin typeface="Raleway"/>
                <a:ea typeface="Raleway"/>
                <a:cs typeface="Raleway"/>
                <a:sym typeface="Raleway"/>
              </a:rPr>
              <a:t>each single </a:t>
            </a:r>
            <a:r>
              <a:rPr lang="en" sz="1800">
                <a:latin typeface="Raleway"/>
                <a:ea typeface="Raleway"/>
                <a:cs typeface="Raleway"/>
                <a:sym typeface="Raleway"/>
              </a:rPr>
              <a:t>observations have been evaluated</a:t>
            </a:r>
            <a:endParaRPr sz="1800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8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4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Gradient descent variations - a comparison</a:t>
            </a:r>
            <a:endParaRPr/>
          </a:p>
        </p:txBody>
      </p:sp>
      <p:pic>
        <p:nvPicPr>
          <p:cNvPr id="389" name="Google Shape;38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225" y="2389825"/>
            <a:ext cx="6093851" cy="142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72525" y="2072875"/>
            <a:ext cx="3071475" cy="2229500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p45"/>
          <p:cNvSpPr txBox="1"/>
          <p:nvPr/>
        </p:nvSpPr>
        <p:spPr>
          <a:xfrm>
            <a:off x="5220150" y="4760659"/>
            <a:ext cx="3873000" cy="2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500" tIns="41500" rIns="41500" bIns="41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Source:Umberto Michelucci, Applied Deep Learning - A Case-Based Approach to Understanding Deep Neural Networks, APRESS 2018</a:t>
            </a:r>
            <a:endParaRPr sz="800"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46"/>
          <p:cNvSpPr txBox="1">
            <a:spLocks noGrp="1"/>
          </p:cNvSpPr>
          <p:nvPr>
            <p:ph type="title"/>
          </p:nvPr>
        </p:nvSpPr>
        <p:spPr>
          <a:xfrm>
            <a:off x="727650" y="53900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Other optimizers</a:t>
            </a:r>
            <a:endParaRPr/>
          </a:p>
        </p:txBody>
      </p:sp>
      <p:sp>
        <p:nvSpPr>
          <p:cNvPr id="397" name="Google Shape;397;p46"/>
          <p:cNvSpPr txBox="1">
            <a:spLocks noGrp="1"/>
          </p:cNvSpPr>
          <p:nvPr>
            <p:ph type="body" idx="1"/>
          </p:nvPr>
        </p:nvSpPr>
        <p:spPr>
          <a:xfrm>
            <a:off x="770025" y="1319950"/>
            <a:ext cx="6891000" cy="136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Raleway"/>
              <a:buChar char="-"/>
            </a:pPr>
            <a:r>
              <a:rPr lang="en" sz="2400">
                <a:latin typeface="Raleway"/>
                <a:ea typeface="Raleway"/>
                <a:cs typeface="Raleway"/>
                <a:sym typeface="Raleway"/>
              </a:rPr>
              <a:t>Momentum</a:t>
            </a:r>
            <a:endParaRPr sz="2400"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Raleway"/>
              <a:buChar char="-"/>
            </a:pPr>
            <a:r>
              <a:rPr lang="en" sz="2400">
                <a:latin typeface="Raleway"/>
                <a:ea typeface="Raleway"/>
                <a:cs typeface="Raleway"/>
                <a:sym typeface="Raleway"/>
              </a:rPr>
              <a:t>RMSProp</a:t>
            </a:r>
            <a:endParaRPr sz="2400"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Raleway"/>
              <a:buChar char="-"/>
            </a:pPr>
            <a:r>
              <a:rPr lang="en" sz="2400">
                <a:latin typeface="Raleway"/>
                <a:ea typeface="Raleway"/>
                <a:cs typeface="Raleway"/>
                <a:sym typeface="Raleway"/>
              </a:rPr>
              <a:t>Adam ← </a:t>
            </a:r>
            <a:endParaRPr sz="24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398" name="Google Shape;398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4100" y="2686452"/>
            <a:ext cx="6612251" cy="2127650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p46"/>
          <p:cNvSpPr txBox="1"/>
          <p:nvPr/>
        </p:nvSpPr>
        <p:spPr>
          <a:xfrm>
            <a:off x="5220150" y="4760659"/>
            <a:ext cx="3873000" cy="2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500" tIns="41500" rIns="41500" bIns="41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Source:Umberto Michelucci, Applied Deep Learning - A Case-Based Approach to Understanding Deep Neural Networks, APRESS 2018</a:t>
            </a:r>
            <a:endParaRPr sz="800"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47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Regularization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48"/>
          <p:cNvSpPr txBox="1">
            <a:spLocks noGrp="1"/>
          </p:cNvSpPr>
          <p:nvPr>
            <p:ph type="title"/>
          </p:nvPr>
        </p:nvSpPr>
        <p:spPr>
          <a:xfrm>
            <a:off x="236469" y="215202"/>
            <a:ext cx="7688700" cy="101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tx1"/>
                </a:solidFill>
                <a:latin typeface="Franklin Gothic Book" panose="020B0503020102020204" pitchFamily="34" charset="0"/>
              </a:rPr>
              <a:t>Regularization are techniques to reduce overfitting (let’s discuss…)</a:t>
            </a:r>
            <a:endParaRPr>
              <a:solidFill>
                <a:schemeClr val="tx1"/>
              </a:solidFill>
              <a:latin typeface="Franklin Gothic Book" panose="020B0503020102020204" pitchFamily="34" charset="0"/>
            </a:endParaRPr>
          </a:p>
        </p:txBody>
      </p:sp>
      <p:pic>
        <p:nvPicPr>
          <p:cNvPr id="410" name="Google Shape;410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5496" y="1910979"/>
            <a:ext cx="2805200" cy="65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87921" y="1733054"/>
            <a:ext cx="3156524" cy="101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23457" y="2744958"/>
            <a:ext cx="4485450" cy="1345625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48"/>
          <p:cNvSpPr txBox="1"/>
          <p:nvPr/>
        </p:nvSpPr>
        <p:spPr>
          <a:xfrm>
            <a:off x="4886196" y="4180213"/>
            <a:ext cx="3873000" cy="2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500" tIns="41500" rIns="41500" bIns="41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Source:Umberto Michelucci, Applied Deep Learning - A Case-Based Approach to Understanding Deep Neural Networks, APRESS 2018</a:t>
            </a:r>
            <a:endParaRPr sz="800"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49"/>
          <p:cNvSpPr txBox="1">
            <a:spLocks noGrp="1"/>
          </p:cNvSpPr>
          <p:nvPr>
            <p:ph type="title"/>
          </p:nvPr>
        </p:nvSpPr>
        <p:spPr>
          <a:xfrm>
            <a:off x="167239" y="208742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tx1"/>
                </a:solidFill>
                <a:latin typeface="Franklin Gothic Book" panose="020B0503020102020204" pitchFamily="34" charset="0"/>
              </a:rPr>
              <a:t>Effect of regularization on the weights</a:t>
            </a:r>
            <a:endParaRPr>
              <a:solidFill>
                <a:schemeClr val="tx1"/>
              </a:solidFill>
              <a:latin typeface="Franklin Gothic Book" panose="020B0503020102020204" pitchFamily="34" charset="0"/>
            </a:endParaRPr>
          </a:p>
        </p:txBody>
      </p:sp>
      <p:pic>
        <p:nvPicPr>
          <p:cNvPr id="419" name="Google Shape;419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2575" y="1294400"/>
            <a:ext cx="4894213" cy="3756024"/>
          </a:xfrm>
          <a:prstGeom prst="rect">
            <a:avLst/>
          </a:prstGeom>
          <a:noFill/>
          <a:ln>
            <a:noFill/>
          </a:ln>
        </p:spPr>
      </p:pic>
      <p:sp>
        <p:nvSpPr>
          <p:cNvPr id="420" name="Google Shape;420;p49"/>
          <p:cNvSpPr txBox="1"/>
          <p:nvPr/>
        </p:nvSpPr>
        <p:spPr>
          <a:xfrm>
            <a:off x="6779600" y="1440675"/>
            <a:ext cx="2110200" cy="3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With l2 regularization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421" name="Google Shape;421;p49"/>
          <p:cNvCxnSpPr>
            <a:stCxn id="420" idx="1"/>
          </p:cNvCxnSpPr>
          <p:nvPr/>
        </p:nvCxnSpPr>
        <p:spPr>
          <a:xfrm flipH="1">
            <a:off x="5610200" y="1627125"/>
            <a:ext cx="1169400" cy="364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22" name="Google Shape;422;p49"/>
          <p:cNvSpPr txBox="1"/>
          <p:nvPr/>
        </p:nvSpPr>
        <p:spPr>
          <a:xfrm>
            <a:off x="6940475" y="2033750"/>
            <a:ext cx="2110200" cy="3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Without l2 regularization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423" name="Google Shape;423;p49"/>
          <p:cNvCxnSpPr>
            <a:stCxn id="422" idx="1"/>
          </p:cNvCxnSpPr>
          <p:nvPr/>
        </p:nvCxnSpPr>
        <p:spPr>
          <a:xfrm flipH="1">
            <a:off x="6025475" y="2220200"/>
            <a:ext cx="915000" cy="466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24" name="Google Shape;424;p49"/>
          <p:cNvSpPr txBox="1"/>
          <p:nvPr/>
        </p:nvSpPr>
        <p:spPr>
          <a:xfrm rot="-5400000">
            <a:off x="7025225" y="2591184"/>
            <a:ext cx="3873000" cy="2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500" tIns="41500" rIns="41500" bIns="41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Source:Umberto Michelucci, Applied Deep Learning - A Case-Based Approach to Understanding Deep Neural Networks, APRESS 2018</a:t>
            </a:r>
            <a:endParaRPr sz="800"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50"/>
          <p:cNvSpPr txBox="1">
            <a:spLocks noGrp="1"/>
          </p:cNvSpPr>
          <p:nvPr>
            <p:ph type="title"/>
          </p:nvPr>
        </p:nvSpPr>
        <p:spPr>
          <a:xfrm>
            <a:off x="258523" y="175834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tx1"/>
                </a:solidFill>
              </a:rPr>
              <a:t>Effect of regularization on the weights</a:t>
            </a:r>
            <a:endParaRPr>
              <a:solidFill>
                <a:schemeClr val="tx1"/>
              </a:solidFill>
            </a:endParaRPr>
          </a:p>
        </p:txBody>
      </p:sp>
      <p:pic>
        <p:nvPicPr>
          <p:cNvPr id="430" name="Google Shape;430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250" y="1540150"/>
            <a:ext cx="7525500" cy="3033125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p50"/>
          <p:cNvSpPr txBox="1"/>
          <p:nvPr/>
        </p:nvSpPr>
        <p:spPr>
          <a:xfrm rot="-5400000">
            <a:off x="7025225" y="2591184"/>
            <a:ext cx="3873000" cy="2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500" tIns="41500" rIns="41500" bIns="41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Source:Umberto Michelucci, Applied Deep Learning - A Case-Based Approach to Understanding Deep Neural Networks, APRESS 2018</a:t>
            </a:r>
            <a:endParaRPr sz="800"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B38F0-100C-41FE-AA45-3352DAA67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H"/>
              <a:t>Learning in the context of neural networks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7ADDB87-C558-BD91-F871-E44D416C366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369219"/>
                <a:ext cx="7886700" cy="2772085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CH"/>
                  <a:t>Learning for a neural network means finding the best parameters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CH"/>
                  <a:t> </a:t>
                </a:r>
                <a:r>
                  <a:rPr lang="en-US"/>
                  <a:t>to minimize the loss function given a set of tuples </a:t>
                </a:r>
                <a14:m>
                  <m:oMath xmlns:m="http://schemas.openxmlformats.org/officeDocument/2006/math">
                    <m:r>
                      <a:rPr lang="en-US" i="1"/>
                      <m:t>(</m:t>
                    </m:r>
                    <m:sSub>
                      <m:sSubPr>
                        <m:ctrlPr>
                          <a:rPr lang="en-CH" i="1"/>
                        </m:ctrlPr>
                      </m:sSubPr>
                      <m:e>
                        <m:r>
                          <a:rPr lang="en-US" i="1"/>
                          <m:t>𝑥</m:t>
                        </m:r>
                      </m:e>
                      <m:sub>
                        <m:r>
                          <a:rPr lang="en-US" i="1"/>
                          <m:t>𝑖</m:t>
                        </m:r>
                      </m:sub>
                    </m:sSub>
                    <m:r>
                      <a:rPr lang="en-US" i="1"/>
                      <m:t>, </m:t>
                    </m:r>
                    <m:sSub>
                      <m:sSubPr>
                        <m:ctrlPr>
                          <a:rPr lang="en-CH" i="1"/>
                        </m:ctrlPr>
                      </m:sSubPr>
                      <m:e>
                        <m:r>
                          <a:rPr lang="en-US" i="1"/>
                          <m:t>𝑦</m:t>
                        </m:r>
                      </m:e>
                      <m:sub>
                        <m:r>
                          <a:rPr lang="en-US" i="1"/>
                          <m:t>𝑖</m:t>
                        </m:r>
                      </m:sub>
                    </m:sSub>
                  </m:oMath>
                </a14:m>
                <a:r>
                  <a:rPr lang="en-US"/>
                  <a:t>) with </a:t>
                </a:r>
                <a14:m>
                  <m:oMath xmlns:m="http://schemas.openxmlformats.org/officeDocument/2006/math">
                    <m:r>
                      <a:rPr lang="en-US" i="1"/>
                      <m:t>𝑖</m:t>
                    </m:r>
                    <m:r>
                      <a:rPr lang="en-US" i="1"/>
                      <m:t>=1,…</m:t>
                    </m:r>
                    <m:r>
                      <a:rPr lang="en-US" i="1"/>
                      <m:t>𝑀</m:t>
                    </m:r>
                  </m:oMath>
                </a14:m>
                <a:r>
                  <a:rPr lang="en-US"/>
                  <a:t>.</a:t>
                </a:r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:r>
                  <a:rPr lang="en-US"/>
                  <a:t>Remember: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CH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CH"/>
                  <a:t> </a:t>
                </a:r>
                <a:r>
                  <a:rPr lang="en-CH">
                    <a:sym typeface="Wingdings" pitchFamily="2" charset="2"/>
                  </a:rPr>
                  <a:t> Inputs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CH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CH"/>
                  <a:t> </a:t>
                </a:r>
                <a:r>
                  <a:rPr lang="en-CH">
                    <a:sym typeface="Wingdings" pitchFamily="2" charset="2"/>
                  </a:rPr>
                  <a:t> Labels (or target variables)</a:t>
                </a:r>
                <a:endParaRPr lang="en-CH"/>
              </a:p>
              <a:p>
                <a:pPr marL="0" indent="0">
                  <a:buNone/>
                </a:pPr>
                <a:endParaRPr lang="en-CH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7ADDB87-C558-BD91-F871-E44D416C366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369219"/>
                <a:ext cx="7886700" cy="2772085"/>
              </a:xfrm>
              <a:blipFill>
                <a:blip r:embed="rId2"/>
                <a:stretch>
                  <a:fillRect l="-804" t="-2752" r="-965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3662480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51"/>
          <p:cNvSpPr txBox="1">
            <a:spLocks noGrp="1"/>
          </p:cNvSpPr>
          <p:nvPr>
            <p:ph type="title"/>
          </p:nvPr>
        </p:nvSpPr>
        <p:spPr>
          <a:xfrm>
            <a:off x="218766" y="12697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tx1"/>
                </a:solidFill>
              </a:rPr>
              <a:t>Effect of regularization on the weights</a:t>
            </a:r>
            <a:endParaRPr>
              <a:solidFill>
                <a:schemeClr val="tx1"/>
              </a:solidFill>
            </a:endParaRPr>
          </a:p>
        </p:txBody>
      </p:sp>
      <p:sp>
        <p:nvSpPr>
          <p:cNvPr id="437" name="Google Shape;437;p51"/>
          <p:cNvSpPr txBox="1"/>
          <p:nvPr/>
        </p:nvSpPr>
        <p:spPr>
          <a:xfrm rot="-5400000">
            <a:off x="7025225" y="2591184"/>
            <a:ext cx="3873000" cy="2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500" tIns="41500" rIns="41500" bIns="41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Source:Umberto Michelucci, Applied Deep Learning - A Case-Based Approach to Understanding Deep Neural Networks, APRESS 2018</a:t>
            </a:r>
            <a:endParaRPr sz="800"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  <p:pic>
        <p:nvPicPr>
          <p:cNvPr id="438" name="Google Shape;438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800" y="1294375"/>
            <a:ext cx="6840708" cy="372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52"/>
          <p:cNvSpPr txBox="1">
            <a:spLocks noGrp="1"/>
          </p:cNvSpPr>
          <p:nvPr>
            <p:ph type="title"/>
          </p:nvPr>
        </p:nvSpPr>
        <p:spPr>
          <a:xfrm>
            <a:off x="265968" y="160773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tx1"/>
                </a:solidFill>
              </a:rPr>
              <a:t>Effect of regularization</a:t>
            </a:r>
            <a:endParaRPr>
              <a:solidFill>
                <a:schemeClr val="tx1"/>
              </a:solidFill>
            </a:endParaRPr>
          </a:p>
        </p:txBody>
      </p:sp>
      <p:pic>
        <p:nvPicPr>
          <p:cNvPr id="444" name="Google Shape;444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049" y="1500000"/>
            <a:ext cx="4157624" cy="3084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" name="Google Shape;445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2750" y="1516878"/>
            <a:ext cx="4065684" cy="3084326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52"/>
          <p:cNvSpPr txBox="1"/>
          <p:nvPr/>
        </p:nvSpPr>
        <p:spPr>
          <a:xfrm>
            <a:off x="1872918" y="4584327"/>
            <a:ext cx="2237400" cy="3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aleway"/>
                <a:ea typeface="Raleway"/>
                <a:cs typeface="Raleway"/>
                <a:sym typeface="Raleway"/>
              </a:rPr>
              <a:t>Without</a:t>
            </a:r>
            <a:endParaRPr sz="18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47" name="Google Shape;447;p52"/>
          <p:cNvSpPr txBox="1"/>
          <p:nvPr/>
        </p:nvSpPr>
        <p:spPr>
          <a:xfrm>
            <a:off x="6516775" y="4584325"/>
            <a:ext cx="1025400" cy="3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aleway"/>
                <a:ea typeface="Raleway"/>
                <a:cs typeface="Raleway"/>
                <a:sym typeface="Raleway"/>
              </a:rPr>
              <a:t>With</a:t>
            </a:r>
            <a:endParaRPr sz="18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55"/>
          <p:cNvSpPr txBox="1">
            <a:spLocks noGrp="1"/>
          </p:cNvSpPr>
          <p:nvPr>
            <p:ph type="title"/>
          </p:nvPr>
        </p:nvSpPr>
        <p:spPr>
          <a:xfrm>
            <a:off x="196712" y="213419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tx1"/>
                </a:solidFill>
              </a:rPr>
              <a:t>L1 regularization</a:t>
            </a:r>
            <a:endParaRPr>
              <a:solidFill>
                <a:schemeClr val="tx1"/>
              </a:solidFill>
            </a:endParaRPr>
          </a:p>
        </p:txBody>
      </p:sp>
      <p:pic>
        <p:nvPicPr>
          <p:cNvPr id="474" name="Google Shape;474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7413" y="2194903"/>
            <a:ext cx="3829175" cy="116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56"/>
          <p:cNvSpPr txBox="1">
            <a:spLocks noGrp="1"/>
          </p:cNvSpPr>
          <p:nvPr>
            <p:ph type="ctrTitle"/>
          </p:nvPr>
        </p:nvSpPr>
        <p:spPr>
          <a:xfrm>
            <a:off x="324016" y="213619"/>
            <a:ext cx="6858000" cy="179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Dropout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57"/>
          <p:cNvSpPr txBox="1">
            <a:spLocks noGrp="1"/>
          </p:cNvSpPr>
          <p:nvPr>
            <p:ph type="title"/>
          </p:nvPr>
        </p:nvSpPr>
        <p:spPr>
          <a:xfrm>
            <a:off x="250050" y="16895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tx1"/>
                </a:solidFill>
              </a:rPr>
              <a:t>A basic explanation</a:t>
            </a:r>
            <a:endParaRPr>
              <a:solidFill>
                <a:schemeClr val="tx1"/>
              </a:solidFill>
            </a:endParaRPr>
          </a:p>
        </p:txBody>
      </p:sp>
      <p:sp>
        <p:nvSpPr>
          <p:cNvPr id="485" name="Google Shape;485;p57"/>
          <p:cNvSpPr txBox="1">
            <a:spLocks noGrp="1"/>
          </p:cNvSpPr>
          <p:nvPr>
            <p:ph type="body" idx="1"/>
          </p:nvPr>
        </p:nvSpPr>
        <p:spPr>
          <a:xfrm>
            <a:off x="592478" y="704154"/>
            <a:ext cx="7688700" cy="1755581"/>
          </a:xfrm>
          <a:prstGeom prst="rect">
            <a:avLst/>
          </a:prstGeom>
          <a:solidFill>
            <a:srgbClr val="D9D9D9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b="1">
                <a:latin typeface="Raleway"/>
                <a:ea typeface="Raleway"/>
                <a:cs typeface="Raleway"/>
                <a:sym typeface="Raleway"/>
              </a:rPr>
              <a:t>“During training, some number of layer outputs are randomly ignored or “dropped out.” This has the effect of making the layer look-like and be treated-like a layer with a different number of nodes and connectivity to the prior layer. In effect, each update to a layer during training is performed with a different “view” of the configured layer.” [1]</a:t>
            </a:r>
            <a:endParaRPr sz="1800" b="1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86" name="Google Shape;486;p57"/>
          <p:cNvSpPr txBox="1"/>
          <p:nvPr/>
        </p:nvSpPr>
        <p:spPr>
          <a:xfrm>
            <a:off x="250050" y="4805050"/>
            <a:ext cx="8643900" cy="2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aleway"/>
                <a:ea typeface="Raleway"/>
                <a:cs typeface="Raleway"/>
                <a:sym typeface="Raleway"/>
              </a:rPr>
              <a:t>[1] </a:t>
            </a:r>
            <a:r>
              <a:rPr lang="en" sz="1000" u="sng">
                <a:solidFill>
                  <a:schemeClr val="hlink"/>
                </a:solidFill>
                <a:latin typeface="Raleway"/>
                <a:ea typeface="Raleway"/>
                <a:cs typeface="Raleway"/>
                <a:sym typeface="Raleway"/>
                <a:hlinkClick r:id="rId3"/>
              </a:rPr>
              <a:t>https://machinelearningmastery.com/dropout-for-regularizing-deep-neural-networks/</a:t>
            </a:r>
            <a:endParaRPr sz="10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487" name="Google Shape;487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92224" y="2571750"/>
            <a:ext cx="4381198" cy="2267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59"/>
          <p:cNvSpPr txBox="1">
            <a:spLocks noGrp="1"/>
          </p:cNvSpPr>
          <p:nvPr>
            <p:ph type="title"/>
          </p:nvPr>
        </p:nvSpPr>
        <p:spPr>
          <a:xfrm>
            <a:off x="385992" y="25818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tx1"/>
                </a:solidFill>
              </a:rPr>
              <a:t>Additional difficulties</a:t>
            </a:r>
            <a:endParaRPr>
              <a:solidFill>
                <a:schemeClr val="tx1"/>
              </a:solidFill>
            </a:endParaRPr>
          </a:p>
        </p:txBody>
      </p:sp>
      <p:sp>
        <p:nvSpPr>
          <p:cNvPr id="498" name="Google Shape;498;p59"/>
          <p:cNvSpPr txBox="1">
            <a:spLocks noGrp="1"/>
          </p:cNvSpPr>
          <p:nvPr>
            <p:ph type="body" idx="1"/>
          </p:nvPr>
        </p:nvSpPr>
        <p:spPr>
          <a:xfrm>
            <a:off x="729450" y="1381350"/>
            <a:ext cx="7688700" cy="32363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Raleway"/>
              <a:buChar char="●"/>
            </a:pPr>
            <a:r>
              <a:rPr lang="en" sz="2400" b="1">
                <a:latin typeface="Raleway"/>
                <a:ea typeface="Raleway"/>
                <a:cs typeface="Raleway"/>
                <a:sym typeface="Raleway"/>
              </a:rPr>
              <a:t>Hyperparameter tuning</a:t>
            </a:r>
            <a:r>
              <a:rPr lang="en" sz="2400">
                <a:latin typeface="Raleway"/>
                <a:ea typeface="Raleway"/>
                <a:cs typeface="Raleway"/>
                <a:sym typeface="Raleway"/>
              </a:rPr>
              <a:t> - finding the best parameters to obtain the best values for the chosen metric</a:t>
            </a:r>
            <a:endParaRPr sz="2400"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Raleway"/>
              <a:buChar char="●"/>
            </a:pPr>
            <a:r>
              <a:rPr lang="en" sz="2400" b="1">
                <a:latin typeface="Raleway"/>
                <a:ea typeface="Raleway"/>
                <a:cs typeface="Raleway"/>
                <a:sym typeface="Raleway"/>
              </a:rPr>
              <a:t>Metric analysis</a:t>
            </a:r>
            <a:r>
              <a:rPr lang="en" sz="2400">
                <a:latin typeface="Raleway"/>
                <a:ea typeface="Raleway"/>
                <a:cs typeface="Raleway"/>
                <a:sym typeface="Raleway"/>
              </a:rPr>
              <a:t> - detecting possible issues with the datasets</a:t>
            </a:r>
            <a:endParaRPr sz="2400"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Raleway"/>
              <a:buChar char="●"/>
            </a:pPr>
            <a:r>
              <a:rPr lang="en" sz="2400" b="1">
                <a:latin typeface="Raleway"/>
                <a:ea typeface="Raleway"/>
                <a:cs typeface="Raleway"/>
                <a:sym typeface="Raleway"/>
              </a:rPr>
              <a:t>Training speed</a:t>
            </a:r>
            <a:r>
              <a:rPr lang="en" sz="2400">
                <a:latin typeface="Raleway"/>
                <a:ea typeface="Raleway"/>
                <a:cs typeface="Raleway"/>
                <a:sym typeface="Raleway"/>
              </a:rPr>
              <a:t> - optimizing to get the fastest training possible</a:t>
            </a:r>
            <a:endParaRPr sz="2400"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Raleway"/>
              <a:buChar char="●"/>
            </a:pPr>
            <a:r>
              <a:rPr lang="en" sz="2400" b="1">
                <a:latin typeface="Raleway"/>
                <a:ea typeface="Raleway"/>
                <a:cs typeface="Raleway"/>
                <a:sym typeface="Raleway"/>
              </a:rPr>
              <a:t>Big datasets</a:t>
            </a:r>
            <a:r>
              <a:rPr lang="en" sz="2400">
                <a:latin typeface="Raleway"/>
                <a:ea typeface="Raleway"/>
                <a:cs typeface="Raleway"/>
                <a:sym typeface="Raleway"/>
              </a:rPr>
              <a:t> - working with amount of data that does not fit in memory anymore</a:t>
            </a:r>
            <a:endParaRPr sz="2400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24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C13785-ED6A-6B4C-D1E4-F42892FB0F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/>
              <a:t>Hands-on Session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4FD9F5-94D3-8750-70CF-73EF103C9E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047461"/>
            <a:ext cx="7886700" cy="258526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sz="3200">
                <a:hlinkClick r:id="rId2"/>
              </a:rPr>
              <a:t>https://playground.tensorflow.org</a:t>
            </a:r>
            <a:r>
              <a:rPr lang="en-GB" sz="3200"/>
              <a:t> </a:t>
            </a:r>
            <a:endParaRPr lang="en-CH" sz="3200"/>
          </a:p>
        </p:txBody>
      </p:sp>
    </p:spTree>
    <p:extLst>
      <p:ext uri="{BB962C8B-B14F-4D97-AF65-F5344CB8AC3E}">
        <p14:creationId xmlns:p14="http://schemas.microsoft.com/office/powerpoint/2010/main" val="425448322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60"/>
          <p:cNvSpPr txBox="1">
            <a:spLocks noGrp="1"/>
          </p:cNvSpPr>
          <p:nvPr>
            <p:ph type="ctrTitle"/>
          </p:nvPr>
        </p:nvSpPr>
        <p:spPr>
          <a:xfrm>
            <a:off x="727950" y="156820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ranklin Gothic Book" panose="020B0503020102020204" pitchFamily="34" charset="0"/>
              </a:rPr>
              <a:t>From here the only limit is your creativity!</a:t>
            </a:r>
            <a:endParaRPr>
              <a:latin typeface="Franklin Gothic Book" panose="020B0503020102020204" pitchFamily="3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F08F4-A817-CC10-BF9C-9596D4891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H"/>
              <a:t>The </a:t>
            </a:r>
            <a:r>
              <a:rPr lang="en-CH" b="1"/>
              <a:t>3 main components </a:t>
            </a:r>
            <a:r>
              <a:rPr lang="en-CH"/>
              <a:t>of a </a:t>
            </a:r>
            <a:r>
              <a:rPr lang="en-CH" i="1"/>
              <a:t>neural network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8173A4-D833-EBC0-A50A-B67FD1DEE1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2173"/>
            <a:ext cx="7886700" cy="2810549"/>
          </a:xfrm>
        </p:spPr>
        <p:txBody>
          <a:bodyPr/>
          <a:lstStyle/>
          <a:p>
            <a:pPr marL="457200" indent="-457200">
              <a:buAutoNum type="arabicParenR"/>
            </a:pPr>
            <a:r>
              <a:rPr lang="en-CH"/>
              <a:t>T</a:t>
            </a:r>
            <a:r>
              <a:rPr lang="en-GB"/>
              <a:t>h</a:t>
            </a:r>
            <a:r>
              <a:rPr lang="en-CH"/>
              <a:t>e </a:t>
            </a:r>
            <a:r>
              <a:rPr lang="en-CH" i="1"/>
              <a:t>neural network architecture </a:t>
            </a:r>
            <a:r>
              <a:rPr lang="en-CH"/>
              <a:t>(type of network, number of layers, etc.)</a:t>
            </a:r>
          </a:p>
          <a:p>
            <a:pPr marL="457200" indent="-457200">
              <a:buAutoNum type="arabicParenR"/>
            </a:pPr>
            <a:r>
              <a:rPr lang="en-CH"/>
              <a:t>T</a:t>
            </a:r>
            <a:r>
              <a:rPr lang="en-GB"/>
              <a:t>h</a:t>
            </a:r>
            <a:r>
              <a:rPr lang="en-CH"/>
              <a:t>e </a:t>
            </a:r>
            <a:r>
              <a:rPr lang="en-CH" i="1"/>
              <a:t>loss function </a:t>
            </a:r>
            <a:r>
              <a:rPr lang="en-CH"/>
              <a:t>(the one we want to minimise)</a:t>
            </a:r>
          </a:p>
          <a:p>
            <a:pPr marL="457200" indent="-457200">
              <a:buAutoNum type="arabicParenR"/>
            </a:pPr>
            <a:r>
              <a:rPr lang="en-CH"/>
              <a:t>The </a:t>
            </a:r>
            <a:r>
              <a:rPr lang="en-CH" i="1"/>
              <a:t>optimiser</a:t>
            </a:r>
            <a:r>
              <a:rPr lang="en-CH"/>
              <a:t> (the algorithm to find the minimum of the loss function)</a:t>
            </a:r>
          </a:p>
        </p:txBody>
      </p:sp>
    </p:spTree>
    <p:extLst>
      <p:ext uri="{BB962C8B-B14F-4D97-AF65-F5344CB8AC3E}">
        <p14:creationId xmlns:p14="http://schemas.microsoft.com/office/powerpoint/2010/main" val="29974284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081CBC-D3D1-721E-E33A-42B537AA0A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/>
              <a:t>A neuron without details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C0BECD-E9A9-2D68-019B-D7527EABED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3725" y="1453339"/>
            <a:ext cx="4776550" cy="2542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9471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0"/>
          <p:cNvSpPr txBox="1">
            <a:spLocks noGrp="1"/>
          </p:cNvSpPr>
          <p:nvPr>
            <p:ph type="title"/>
          </p:nvPr>
        </p:nvSpPr>
        <p:spPr>
          <a:xfrm>
            <a:off x="727650" y="397877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Simplest network possible</a:t>
            </a:r>
            <a:endParaRPr/>
          </a:p>
        </p:txBody>
      </p:sp>
      <p:sp>
        <p:nvSpPr>
          <p:cNvPr id="157" name="Google Shape;157;p2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b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7</a:t>
            </a:fld>
            <a:endParaRPr b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8" name="Google Shape;158;p20"/>
          <p:cNvSpPr txBox="1"/>
          <p:nvPr/>
        </p:nvSpPr>
        <p:spPr>
          <a:xfrm>
            <a:off x="766900" y="1033589"/>
            <a:ext cx="6860400" cy="46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500" tIns="41500" rIns="41500" bIns="41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The simplest neural network that we can create is made of one single neuron.</a:t>
            </a:r>
            <a:endParaRPr sz="1600"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  <p:pic>
        <p:nvPicPr>
          <p:cNvPr id="159" name="Google Shape;15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5051" y="1588092"/>
            <a:ext cx="4034901" cy="216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0"/>
          <p:cNvSpPr txBox="1"/>
          <p:nvPr/>
        </p:nvSpPr>
        <p:spPr>
          <a:xfrm>
            <a:off x="4813300" y="4777534"/>
            <a:ext cx="3873000" cy="2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500" tIns="41500" rIns="41500" bIns="41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Source:Umberto Michelucci, Applied Deep Learning - A Case-Based Approach to Understanding Deep Neural Networks, APRESS 2018</a:t>
            </a:r>
            <a:endParaRPr sz="800"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  <p:pic>
        <p:nvPicPr>
          <p:cNvPr id="161" name="Google Shape;16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10070" y="3847697"/>
            <a:ext cx="6523860" cy="94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1"/>
          <p:cNvSpPr txBox="1">
            <a:spLocks noGrp="1"/>
          </p:cNvSpPr>
          <p:nvPr>
            <p:ph type="title"/>
          </p:nvPr>
        </p:nvSpPr>
        <p:spPr>
          <a:xfrm>
            <a:off x="727650" y="61667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Computational Steps of a single neuron</a:t>
            </a:r>
            <a:endParaRPr/>
          </a:p>
        </p:txBody>
      </p:sp>
      <p:sp>
        <p:nvSpPr>
          <p:cNvPr id="167" name="Google Shape;167;p2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b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8</a:t>
            </a:fld>
            <a:endParaRPr b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8" name="Google Shape;168;p21"/>
          <p:cNvSpPr txBox="1"/>
          <p:nvPr/>
        </p:nvSpPr>
        <p:spPr>
          <a:xfrm>
            <a:off x="4813300" y="4701334"/>
            <a:ext cx="3873000" cy="2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500" tIns="41500" rIns="41500" bIns="41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Source:Umberto Michelucci, Applied Deep Learning - A Case-Based Approach to Understanding Deep Neural Networks, APRESS 2018</a:t>
            </a:r>
            <a:endParaRPr sz="800"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  <p:pic>
        <p:nvPicPr>
          <p:cNvPr id="169" name="Google Shape;16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7772" y="1691494"/>
            <a:ext cx="5828456" cy="219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D7E52-2FDA-6F53-B7AE-F96FD98087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13790"/>
            <a:ext cx="7886700" cy="994172"/>
          </a:xfrm>
        </p:spPr>
        <p:txBody>
          <a:bodyPr/>
          <a:lstStyle/>
          <a:p>
            <a:r>
              <a:rPr lang="en-CH"/>
              <a:t>Components of a neuron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7E38BCA-9EC0-4077-EC03-CBBCAEBF2E1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107962"/>
                <a:ext cx="7886700" cy="3263504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CH"/>
                  <a:t>A neuron has two main components:</a:t>
                </a:r>
              </a:p>
              <a:p>
                <a:pPr marL="0" indent="0">
                  <a:buNone/>
                </a:pPr>
                <a:endParaRPr lang="en-CH"/>
              </a:p>
              <a:p>
                <a:r>
                  <a:rPr lang="en-CH"/>
                  <a:t>The weights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CH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CH" b="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de-CH" b="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CH"/>
                  <a:t>) (the bias </a:t>
                </a:r>
                <a14:m>
                  <m:oMath xmlns:m="http://schemas.openxmlformats.org/officeDocument/2006/math">
                    <m:r>
                      <a:rPr lang="de-CH" b="0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CH"/>
                  <a:t> is sometime included in the weights)</a:t>
                </a:r>
              </a:p>
              <a:p>
                <a:r>
                  <a:rPr lang="en-CH"/>
                  <a:t>The </a:t>
                </a:r>
                <a:r>
                  <a:rPr lang="en-CH" i="1"/>
                  <a:t>activation function</a:t>
                </a:r>
                <a:r>
                  <a:rPr lang="en-CH"/>
                  <a:t> (the </a:t>
                </a:r>
                <a14:m>
                  <m:oMath xmlns:m="http://schemas.openxmlformats.org/officeDocument/2006/math">
                    <m:r>
                      <a:rPr lang="de-CH" b="0" i="1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CH"/>
                  <a:t> in the previous slide)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7E38BCA-9EC0-4077-EC03-CBBCAEBF2E1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107962"/>
                <a:ext cx="7886700" cy="3263504"/>
              </a:xfrm>
              <a:blipFill>
                <a:blip r:embed="rId2"/>
                <a:stretch>
                  <a:fillRect l="-804" t="-1938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4CD503AC-2EE9-6212-B2FE-C5B3EEC78F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0201" y="3304135"/>
            <a:ext cx="5718357" cy="171843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CB3CDC8-9C1C-8E19-2F7F-51AF7535BE25}"/>
              </a:ext>
            </a:extLst>
          </p:cNvPr>
          <p:cNvSpPr txBox="1"/>
          <p:nvPr/>
        </p:nvSpPr>
        <p:spPr>
          <a:xfrm rot="16200000">
            <a:off x="6226718" y="2105285"/>
            <a:ext cx="557295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50">
                <a:latin typeface="Arial" panose="020B0604020202020204" pitchFamily="34" charset="0"/>
              </a:rPr>
              <a:t>U. Michelucci, </a:t>
            </a:r>
            <a:r>
              <a:rPr lang="en-GB" sz="1050" i="1">
                <a:latin typeface="Arial" panose="020B0604020202020204" pitchFamily="34" charset="0"/>
              </a:rPr>
              <a:t>Applied Deep Learning with TensorFlow 2</a:t>
            </a:r>
            <a:r>
              <a:rPr lang="en-GB" sz="1050">
                <a:latin typeface="Arial" panose="020B0604020202020204" pitchFamily="34" charset="0"/>
              </a:rPr>
              <a:t>, Springer Nature, 2022</a:t>
            </a:r>
          </a:p>
        </p:txBody>
      </p:sp>
    </p:spTree>
    <p:extLst>
      <p:ext uri="{BB962C8B-B14F-4D97-AF65-F5344CB8AC3E}">
        <p14:creationId xmlns:p14="http://schemas.microsoft.com/office/powerpoint/2010/main" val="26737096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382</TotalTime>
  <Words>1483</Words>
  <Application>Microsoft Macintosh PowerPoint</Application>
  <PresentationFormat>On-screen Show (16:9)</PresentationFormat>
  <Paragraphs>157</Paragraphs>
  <Slides>47</Slides>
  <Notes>31</Notes>
  <HiddenSlides>1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6" baseType="lpstr">
      <vt:lpstr>Arial</vt:lpstr>
      <vt:lpstr>Lato</vt:lpstr>
      <vt:lpstr>Karla</vt:lpstr>
      <vt:lpstr>Arial Narrow</vt:lpstr>
      <vt:lpstr>Cambria Math</vt:lpstr>
      <vt:lpstr>Franklin Gothic Book</vt:lpstr>
      <vt:lpstr>Raleway</vt:lpstr>
      <vt:lpstr>Calibri</vt:lpstr>
      <vt:lpstr>Office Theme</vt:lpstr>
      <vt:lpstr>PowerPoint Presentation</vt:lpstr>
      <vt:lpstr>An intuitive understanding of a neural network</vt:lpstr>
      <vt:lpstr>A somewhat imprecise definition</vt:lpstr>
      <vt:lpstr>Learning in the context of neural networks</vt:lpstr>
      <vt:lpstr>The 3 main components of a neural network model</vt:lpstr>
      <vt:lpstr>A neuron without details</vt:lpstr>
      <vt:lpstr>Simplest network possible</vt:lpstr>
      <vt:lpstr>Computational Steps of a single neuron</vt:lpstr>
      <vt:lpstr>Components of a neuron</vt:lpstr>
      <vt:lpstr>Activation Functions (f(z))</vt:lpstr>
      <vt:lpstr>Activation Functions (f(z))</vt:lpstr>
      <vt:lpstr>Activation Functions (f(z))</vt:lpstr>
      <vt:lpstr>The same network seen as a computational graph</vt:lpstr>
      <vt:lpstr>What is a tensor (why TensorFlow?)</vt:lpstr>
      <vt:lpstr>One single neuron - abstraction</vt:lpstr>
      <vt:lpstr>Learning for a neuron includes 3 steps</vt:lpstr>
      <vt:lpstr>Optimization problem formulation*</vt:lpstr>
      <vt:lpstr>Neural Network learning framed as an optimization problem</vt:lpstr>
      <vt:lpstr>Multiple neurons / multiple layers</vt:lpstr>
      <vt:lpstr>Multiple neurons - abstraction</vt:lpstr>
      <vt:lpstr>What can a neuron do?</vt:lpstr>
      <vt:lpstr>Which portion of a neural network model is responsible for the type of problem that can be solved?</vt:lpstr>
      <vt:lpstr>A single neuron can do a lot</vt:lpstr>
      <vt:lpstr>Classification Problem</vt:lpstr>
      <vt:lpstr>Neural Network Architecture (example with 3 classes)</vt:lpstr>
      <vt:lpstr>Neural Network Architecture (example with 3 classes)</vt:lpstr>
      <vt:lpstr>Softmax output layer for classification</vt:lpstr>
      <vt:lpstr>First problem - overfitting</vt:lpstr>
      <vt:lpstr>Two datasets to detect overfitting</vt:lpstr>
      <vt:lpstr>Optimizers</vt:lpstr>
      <vt:lpstr>Gradient Descent</vt:lpstr>
      <vt:lpstr>First challenge: the right learning rate  https://www.benfrederickson.com/numerical-optimization/</vt:lpstr>
      <vt:lpstr>Gradient Descent variations</vt:lpstr>
      <vt:lpstr>Gradient descent variations - a comparison</vt:lpstr>
      <vt:lpstr>Other optimizers</vt:lpstr>
      <vt:lpstr>Regularization</vt:lpstr>
      <vt:lpstr>Regularization are techniques to reduce overfitting (let’s discuss…)</vt:lpstr>
      <vt:lpstr>Effect of regularization on the weights</vt:lpstr>
      <vt:lpstr>Effect of regularization on the weights</vt:lpstr>
      <vt:lpstr>Effect of regularization on the weights</vt:lpstr>
      <vt:lpstr>Effect of regularization</vt:lpstr>
      <vt:lpstr>L1 regularization</vt:lpstr>
      <vt:lpstr>Dropout</vt:lpstr>
      <vt:lpstr>A basic explanation</vt:lpstr>
      <vt:lpstr>Additional difficulties</vt:lpstr>
      <vt:lpstr>Hands-on Session</vt:lpstr>
      <vt:lpstr>From here the only limit is your creativity!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Chalk Talk Neural Networks </dc:title>
  <cp:lastModifiedBy>Umberto Michelucci</cp:lastModifiedBy>
  <cp:revision>37</cp:revision>
  <dcterms:modified xsi:type="dcterms:W3CDTF">2022-08-15T17:38:01Z</dcterms:modified>
</cp:coreProperties>
</file>